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5"/>
  </p:notesMasterIdLst>
  <p:sldIdLst>
    <p:sldId id="573" r:id="rId2"/>
    <p:sldId id="791" r:id="rId3"/>
    <p:sldId id="803" r:id="rId4"/>
    <p:sldId id="802" r:id="rId5"/>
    <p:sldId id="804" r:id="rId6"/>
    <p:sldId id="801" r:id="rId7"/>
    <p:sldId id="632" r:id="rId8"/>
    <p:sldId id="652" r:id="rId9"/>
    <p:sldId id="718" r:id="rId10"/>
    <p:sldId id="795" r:id="rId11"/>
    <p:sldId id="725" r:id="rId12"/>
    <p:sldId id="796" r:id="rId13"/>
    <p:sldId id="785" r:id="rId14"/>
    <p:sldId id="805" r:id="rId15"/>
    <p:sldId id="677" r:id="rId16"/>
    <p:sldId id="678" r:id="rId17"/>
    <p:sldId id="719" r:id="rId18"/>
    <p:sldId id="734" r:id="rId19"/>
    <p:sldId id="798" r:id="rId20"/>
    <p:sldId id="799" r:id="rId21"/>
    <p:sldId id="764" r:id="rId22"/>
    <p:sldId id="806" r:id="rId23"/>
    <p:sldId id="800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F99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417" autoAdjust="0"/>
  </p:normalViewPr>
  <p:slideViewPr>
    <p:cSldViewPr snapToGrid="0">
      <p:cViewPr varScale="1">
        <p:scale>
          <a:sx n="84" d="100"/>
          <a:sy n="84" d="100"/>
        </p:scale>
        <p:origin x="9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99B84-CC61-67D5-718F-85D2389A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113CA7-9964-8FB2-012F-01155E0C4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302D628-5725-EEAD-D78E-412DE6A9D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C5095C-BB8C-FB6F-476B-581A0E8B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72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BB24-71F5-5DD2-4A69-4FBE67100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2779238-2F76-9A11-7E3B-5FE296D4D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0B3880F-5F00-8EE4-0462-E3F2ED013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6379BA-9DB0-1786-D17C-9FFBE2CC0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40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499C1-CF20-7AB5-551B-3C005243A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40F8773-AAC4-5524-9936-3FD2B3F71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BDEC78A-7674-271F-AF76-08B63AA93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DBC17F-1068-D2CF-8405-DED708CE0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081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5F79D-2788-C5A8-131B-1B6B1A0B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9062D6-D22D-D82D-56F1-7DA74E737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95ACE4-E003-4FE2-8600-37B43932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7B29E6-EEF3-A3A3-F262-B889AC7F0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7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70FC1-1B3E-D342-521F-9DCB3E50F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2BE54C8-AF4C-2137-4A21-A63766FA8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3F01A5-926E-C791-1F86-E8EAB09C2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941ADD-510A-07EC-8C8E-626005FFFF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78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AC37-4738-82E6-6A02-5D49FA7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756A68-02E3-68CB-D0C4-6F4B0D0B3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A6161-D964-F45C-2C1D-5BAC7F5A2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13887-B21F-FD8A-45EA-A4D26476C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F9D-A21E-E3EC-3B24-4F7219A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A7C6CB-8048-F592-1F97-95280361A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2A22ED-4B48-055A-1163-5297D0C5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6F830F-EE8D-5C90-0364-873B49F0D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5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36B90-571A-91DD-4F1A-E3D193F6A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570892-7212-F5E4-20FF-F51227171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7E9CFE-288D-AC01-EBDB-E4AEB3CAE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BF9DC2-EE87-7EE1-2515-9C37C9D9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17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212A9-751E-8DBD-94E2-160D7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9FC732C-F793-2477-4D97-353B64DD4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111A870-EF36-61AC-DCDA-822303542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4D41C1-B208-F4D9-2B24-81F82B521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15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456E-E34D-C659-2B8A-EB7BC6768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CFFEB5F-445C-18BD-1AEA-9C0F98CFE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B9AE5A-E935-A63A-D0B3-FE4A15236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2C4B53-10BA-2341-850B-B70FCC3DA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27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670BB-A997-5A86-56B8-7DE7F018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82B8513-64E2-8B22-BE0E-55B7C7779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89E74CA-E196-2569-47E7-A986D6EBA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A39E21-3366-55F2-017B-A94C64F18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69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F22E9-22FA-A1CA-321B-54C59D8CC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E9BBA30-11F7-3E8E-CEDE-E44FF588C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3221F17-8890-437C-3B2F-64CC0DFF5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27A979-5D2F-C666-A9CB-9E454A8155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22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CD4C-E77E-1FB7-B929-D3CC7AE3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C0E230-4491-1AA4-A140-C19D6C7D4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C37C1-B6D7-E670-93DD-76A7EE32C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D93B3E-1F3C-D52A-CE19-D2034F64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0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C15A-7EC8-8CDB-EA60-349547B8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61599C-AE31-8E8B-3614-84546CD99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C2E1B8-CB2F-A8CB-8EE2-8307866EA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E26230-7F76-4C50-5DC0-B90BCE7DA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04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0E802-532F-D098-8F9F-90D625F8D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F488C02-ABAE-B1AE-9918-7E5373C1A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BF30803-8C6D-77D0-28D3-A2E952E8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0E89C3-E369-23C5-F403-23A1D6512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636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7339-3ACD-4667-FEFB-ACABA903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727847C-6F69-6612-DA5E-361B1A4D6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8688B6-8D39-08E3-BA7A-FD2525301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2D34FA-64BE-2C4C-2A0B-62BE26600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11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4EF5-02E4-932D-2CD6-F123ED9A6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0F5102C-B148-2041-80FA-8B5E44057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A794CC-543B-528C-BB87-EC9ABCFC8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218991-66E1-6375-18C8-8DB669D50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41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2159-D1F9-6C87-FF38-73CCE5959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3B6AA3-509D-0EEF-9767-EF7990D30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E1BBBE-AAE9-335D-F7D7-882C90B08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31F2D9-207C-2BC1-270E-2D2AE40C9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86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B9DA3-733A-289E-DDE2-718F3CAAF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EDBE74-E554-B5CB-6EDE-30C0B5D11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78F45FE-E311-1B24-A4B9-1D5DA1528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626AFA-3029-6203-3F18-FC5C2DAF6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9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BFEF9-0205-4710-648F-1F5503328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1A8260D-C8F4-3B82-0A2D-5415165A0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A48B1A2-AFEE-EFEA-A03F-429EA1B64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8F46D-91EA-C879-713A-B31E681D0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89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1/22/2025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1/22/2025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1/22/2025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1/22/2025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1/22/2025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1/22/2025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4.wdp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35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sz="4000" dirty="0"/>
              <a:t>AVNRT project: recap of results</a:t>
            </a:r>
          </a:p>
          <a:p>
            <a:r>
              <a:rPr lang="en-US" sz="4400" dirty="0"/>
              <a:t>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January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17241-2E25-B57F-3779-A8EFC4CBE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806885-7A5A-BF89-E219-18C4461C6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TM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5221E5B-16B6-BABC-5110-911DECFB7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7D0008D-1CEC-B61F-A6E2-CA246A750088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5BA9350-9F19-5E91-F60A-B7608208CDF6}"/>
              </a:ext>
            </a:extLst>
          </p:cNvPr>
          <p:cNvGrpSpPr>
            <a:grpSpLocks/>
          </p:cNvGrpSpPr>
          <p:nvPr/>
        </p:nvGrpSpPr>
        <p:grpSpPr>
          <a:xfrm>
            <a:off x="2564572" y="1470495"/>
            <a:ext cx="6452715" cy="4839902"/>
            <a:chOff x="1200859" y="1478082"/>
            <a:chExt cx="6452715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C7AEBDA2-FCBE-F7DF-ECB8-4D38D1ECE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0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A5773194-A5AE-5798-7A62-96BEE9495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1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31796C95-E584-3AAF-255D-1BE47A59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0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8D53B2A7-F747-21BA-C11A-B11874839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1" cy="2419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2717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35422-469F-1E6F-F0FB-DE22179DA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832DBF-8CF7-E9C0-7787-963F6D199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16D4BB-F762-E714-AC34-B0C45A72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188EDBD-4EB2-EA31-5F85-F341AB964035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1470463"/>
                <a:ext cx="4245865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100" dirty="0"/>
                  <a:t>The aim of the analysis is </a:t>
                </a:r>
                <a:r>
                  <a:rPr lang="en-GB" sz="1100" b="1" dirty="0"/>
                  <a:t>finding if signals have different time-frequency behaviours across classes</a:t>
                </a:r>
                <a:r>
                  <a:rPr lang="en-GB" sz="1100" dirty="0"/>
                  <a:t> by analysing Shor time Fourier Transformation.</a:t>
                </a:r>
              </a:p>
              <a:p>
                <a:pPr marL="0" indent="0">
                  <a:buNone/>
                </a:pPr>
                <a:r>
                  <a:rPr lang="en-GB" sz="1100" b="1" dirty="0"/>
                  <a:t>STFT is defined </a:t>
                </a:r>
                <a:r>
                  <a:rPr lang="en-GB" sz="1100" dirty="0"/>
                  <a:t>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𝑆𝑇𝐹𝑇</m:t>
                      </m:r>
                      <m:d>
                        <m:dPr>
                          <m:ctrlP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1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</m:sup>
                          </m:sSup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>
                    <a:solidFill>
                      <a:schemeClr val="tx1"/>
                    </a:solidFill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it-IT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100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1100" b="1" dirty="0">
                    <a:solidFill>
                      <a:schemeClr val="tx1"/>
                    </a:solidFill>
                  </a:rPr>
                  <a:t>Hamming window </a:t>
                </a:r>
                <a:r>
                  <a:rPr lang="en-GB" sz="1100" dirty="0">
                    <a:solidFill>
                      <a:schemeClr val="tx1"/>
                    </a:solidFill>
                  </a:rPr>
                  <a:t>of length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M=64, </a:t>
                </a:r>
                <a:r>
                  <a:rPr lang="en-GB" sz="1100" dirty="0">
                    <a:solidFill>
                      <a:schemeClr val="tx1"/>
                    </a:solidFill>
                  </a:rPr>
                  <a:t>centred into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m</a:t>
                </a:r>
                <a:r>
                  <a:rPr lang="en-GB" sz="1100" dirty="0">
                    <a:solidFill>
                      <a:schemeClr val="tx1"/>
                    </a:solidFill>
                  </a:rPr>
                  <a:t>. The overlapping between windows has been fixed as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30%</a:t>
                </a:r>
                <a:r>
                  <a:rPr lang="en-GB" sz="1100" dirty="0">
                    <a:solidFill>
                      <a:schemeClr val="tx1"/>
                    </a:solidFill>
                  </a:rPr>
                  <a:t>.</a:t>
                </a:r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/>
                  <a:t>Thus, </a:t>
                </a:r>
                <a:r>
                  <a:rPr lang="en-GB" sz="1100" b="1" dirty="0"/>
                  <a:t>average</a:t>
                </a:r>
                <a:r>
                  <a:rPr lang="en-GB" sz="1100" dirty="0"/>
                  <a:t> </a:t>
                </a:r>
                <a:r>
                  <a:rPr lang="en-GB" sz="1100" b="1" dirty="0"/>
                  <a:t>power</a:t>
                </a:r>
                <a:r>
                  <a:rPr lang="en-GB" sz="1100" dirty="0"/>
                  <a:t> </a:t>
                </a:r>
                <a:r>
                  <a:rPr lang="en-GB" sz="1100" b="1" dirty="0"/>
                  <a:t>features</a:t>
                </a:r>
                <a:r>
                  <a:rPr lang="en-GB" sz="1100" dirty="0"/>
                  <a:t> were defined:</a:t>
                </a:r>
              </a:p>
              <a:p>
                <a:r>
                  <a:rPr lang="en-GB" sz="1100" dirty="0"/>
                  <a:t>For each peak detected in </a:t>
                </a:r>
                <a:r>
                  <a:rPr lang="en-GB" sz="1100" b="1" dirty="0"/>
                  <a:t>order of magnitude [and occurrence]:</a:t>
                </a:r>
              </a:p>
              <a:p>
                <a:pPr lvl="1"/>
                <a:r>
                  <a:rPr lang="en-GB" sz="1000" dirty="0">
                    <a:solidFill>
                      <a:srgbClr val="002060"/>
                    </a:solidFill>
                  </a:rPr>
                  <a:t>Average Power </a:t>
                </a:r>
                <a:r>
                  <a:rPr lang="en-GB" sz="1000" b="1" dirty="0">
                    <a:solidFill>
                      <a:srgbClr val="002060"/>
                    </a:solidFill>
                  </a:rPr>
                  <a:t>into low frequency </a:t>
                </a:r>
                <a:r>
                  <a:rPr lang="en-GB" sz="1000" dirty="0">
                    <a:solidFill>
                      <a:srgbClr val="002060"/>
                    </a:solidFill>
                  </a:rPr>
                  <a:t>sub-band: </a:t>
                </a:r>
                <a:r>
                  <a:rPr lang="en-GB" sz="1000" b="1" dirty="0">
                    <a:solidFill>
                      <a:srgbClr val="002060"/>
                    </a:solidFill>
                  </a:rPr>
                  <a:t>0-75 Hz</a:t>
                </a:r>
              </a:p>
              <a:p>
                <a:pPr lvl="1"/>
                <a:r>
                  <a:rPr lang="en-GB" sz="1000" dirty="0">
                    <a:solidFill>
                      <a:schemeClr val="accent2">
                        <a:lumMod val="75000"/>
                      </a:schemeClr>
                    </a:solidFill>
                  </a:rPr>
                  <a:t>Average Power </a:t>
                </a:r>
                <a:r>
                  <a:rPr lang="en-GB" sz="1000" b="1" dirty="0">
                    <a:solidFill>
                      <a:schemeClr val="accent2">
                        <a:lumMod val="75000"/>
                      </a:schemeClr>
                    </a:solidFill>
                  </a:rPr>
                  <a:t>into medium frequency </a:t>
                </a:r>
                <a:r>
                  <a:rPr lang="en-GB" sz="1000" dirty="0">
                    <a:solidFill>
                      <a:schemeClr val="accent2">
                        <a:lumMod val="75000"/>
                      </a:schemeClr>
                    </a:solidFill>
                  </a:rPr>
                  <a:t>sub-band: </a:t>
                </a:r>
                <a:r>
                  <a:rPr lang="en-GB" sz="1000" b="1" dirty="0">
                    <a:solidFill>
                      <a:schemeClr val="accent2">
                        <a:lumMod val="75000"/>
                      </a:schemeClr>
                    </a:solidFill>
                  </a:rPr>
                  <a:t>75-150 Hz</a:t>
                </a:r>
              </a:p>
              <a:p>
                <a:pPr lvl="1"/>
                <a:r>
                  <a:rPr lang="en-GB" sz="1000" dirty="0">
                    <a:solidFill>
                      <a:srgbClr val="FF0000"/>
                    </a:solidFill>
                  </a:rPr>
                  <a:t>Average Power</a:t>
                </a:r>
                <a:r>
                  <a:rPr lang="en-GB" sz="1000" b="1" dirty="0">
                    <a:solidFill>
                      <a:srgbClr val="FF0000"/>
                    </a:solidFill>
                  </a:rPr>
                  <a:t> into high frequency </a:t>
                </a:r>
                <a:r>
                  <a:rPr lang="en-GB" sz="1000" dirty="0">
                    <a:solidFill>
                      <a:srgbClr val="FF0000"/>
                    </a:solidFill>
                  </a:rPr>
                  <a:t>sub-band: </a:t>
                </a:r>
                <a:r>
                  <a:rPr lang="en-GB" sz="1000" b="1" dirty="0">
                    <a:solidFill>
                      <a:srgbClr val="FF0000"/>
                    </a:solidFill>
                  </a:rPr>
                  <a:t>150-350 Hz</a:t>
                </a:r>
                <a:endParaRPr lang="en-GB" sz="700" dirty="0"/>
              </a:p>
              <a:p>
                <a:pPr marL="0" indent="0">
                  <a:buNone/>
                </a:pPr>
                <a:r>
                  <a:rPr lang="en-GB" sz="1100" b="1" dirty="0"/>
                  <a:t>Average power</a:t>
                </a:r>
                <a:r>
                  <a:rPr lang="en-GB" sz="1100" dirty="0"/>
                  <a:t> was defined as </a:t>
                </a:r>
                <a:r>
                  <a:rPr lang="en-GB" sz="1100" b="1" dirty="0"/>
                  <a:t>average</a:t>
                </a:r>
                <a:r>
                  <a:rPr lang="en-GB" sz="1100" dirty="0"/>
                  <a:t> </a:t>
                </a:r>
                <a:r>
                  <a:rPr lang="en-GB" sz="1100" b="1" dirty="0"/>
                  <a:t>of</a:t>
                </a:r>
                <a:r>
                  <a:rPr lang="en-GB" sz="1100" dirty="0"/>
                  <a:t> the </a:t>
                </a:r>
                <a:r>
                  <a:rPr lang="en-GB" sz="1100" b="1" dirty="0"/>
                  <a:t>pixels</a:t>
                </a:r>
                <a:r>
                  <a:rPr lang="en-GB" sz="1100" dirty="0"/>
                  <a:t> into the corresponding window detected.</a:t>
                </a:r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1470463"/>
                <a:ext cx="4245865" cy="4747457"/>
              </a:xfrm>
              <a:blipFill>
                <a:blip r:embed="rId3"/>
                <a:stretch>
                  <a:fillRect t="-38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F5B594C2-A052-FFCA-1C84-D2DD6A146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3077E04-882A-C700-8B96-73C00B12537A}"/>
              </a:ext>
            </a:extLst>
          </p:cNvPr>
          <p:cNvSpPr/>
          <p:nvPr/>
        </p:nvSpPr>
        <p:spPr>
          <a:xfrm>
            <a:off x="7217664" y="3163824"/>
            <a:ext cx="463296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6EFCB6-D8A2-C407-AB63-83BF6F430955}"/>
              </a:ext>
            </a:extLst>
          </p:cNvPr>
          <p:cNvSpPr/>
          <p:nvPr/>
        </p:nvSpPr>
        <p:spPr>
          <a:xfrm>
            <a:off x="7738872" y="3163824"/>
            <a:ext cx="399288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3006A5C-93C5-6A6E-70CA-19393115188B}"/>
              </a:ext>
            </a:extLst>
          </p:cNvPr>
          <p:cNvSpPr/>
          <p:nvPr/>
        </p:nvSpPr>
        <p:spPr>
          <a:xfrm>
            <a:off x="8311896" y="3163824"/>
            <a:ext cx="697992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400227A-4F75-916B-B2E8-81AE1B5AE93C}"/>
              </a:ext>
            </a:extLst>
          </p:cNvPr>
          <p:cNvSpPr/>
          <p:nvPr/>
        </p:nvSpPr>
        <p:spPr>
          <a:xfrm>
            <a:off x="7217664" y="2834640"/>
            <a:ext cx="463296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7595BE1-C7E6-926E-770C-9ABAC927DCD3}"/>
              </a:ext>
            </a:extLst>
          </p:cNvPr>
          <p:cNvSpPr/>
          <p:nvPr/>
        </p:nvSpPr>
        <p:spPr>
          <a:xfrm>
            <a:off x="7738872" y="2834640"/>
            <a:ext cx="399288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1992F57-354E-5560-E62C-4E722D2EBDC1}"/>
              </a:ext>
            </a:extLst>
          </p:cNvPr>
          <p:cNvSpPr/>
          <p:nvPr/>
        </p:nvSpPr>
        <p:spPr>
          <a:xfrm>
            <a:off x="8311896" y="2834640"/>
            <a:ext cx="697992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FE96B4CC-A041-03B1-D9C8-B035A3E2AB80}"/>
              </a:ext>
            </a:extLst>
          </p:cNvPr>
          <p:cNvSpPr/>
          <p:nvPr/>
        </p:nvSpPr>
        <p:spPr>
          <a:xfrm>
            <a:off x="7217664" y="1944624"/>
            <a:ext cx="463296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A0A51D8-9127-68AD-2AB0-6E784580D7B5}"/>
              </a:ext>
            </a:extLst>
          </p:cNvPr>
          <p:cNvSpPr/>
          <p:nvPr/>
        </p:nvSpPr>
        <p:spPr>
          <a:xfrm>
            <a:off x="7738872" y="1944624"/>
            <a:ext cx="399288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C725BA7-E824-5C45-2002-693E9F3C88FD}"/>
              </a:ext>
            </a:extLst>
          </p:cNvPr>
          <p:cNvSpPr/>
          <p:nvPr/>
        </p:nvSpPr>
        <p:spPr>
          <a:xfrm>
            <a:off x="8311896" y="1944624"/>
            <a:ext cx="697992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69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7C0B8-459A-E56D-9ECC-78C8C5884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9527C5-4952-F768-A7A3-17313E850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003941-D02E-E63A-51A5-98FE9A219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0AE7971-03ED-D416-FABA-4F2D498249D0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7293522-E67A-20BC-23D1-1E376CE886B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49" cy="4839902"/>
            <a:chOff x="1200859" y="1478082"/>
            <a:chExt cx="9680549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DB79B7B-21F0-C47E-2C40-87196485258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0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5A4F2A55-6004-5C2B-3EFC-0C4D2F76914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1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AC9C7CC5-DFA1-F5D9-F741-19F853932D7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0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4BAD1FCB-9FD6-8FA8-601D-BF54693CEDC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1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62BD8B2F-008E-7F88-13BF-E70CB0567B1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0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527152C2-B2C6-C2B5-6112-78AED46F217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1" cy="2419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5196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3591-DB62-EEDB-9192-09F4F5CF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60311-4DF0-19B5-2B75-02B9AD6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correlation analysis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04C73-F3BE-0A51-D83B-FEDA4E6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13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216DCDF6-9A87-220D-5F5B-63E839D00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To avoid the usage of features correlated between each other, correlation matrix has been computed and </a:t>
            </a:r>
            <a:r>
              <a:rPr lang="en-US" sz="1600" b="1" dirty="0"/>
              <a:t>some</a:t>
            </a:r>
            <a:r>
              <a:rPr lang="en-US" sz="1600" dirty="0"/>
              <a:t> of:</a:t>
            </a:r>
          </a:p>
          <a:p>
            <a:r>
              <a:rPr lang="en-US" sz="1600" dirty="0"/>
              <a:t>Envelope features</a:t>
            </a:r>
          </a:p>
          <a:p>
            <a:r>
              <a:rPr lang="en-US" sz="1600" dirty="0"/>
              <a:t>Template Matching features</a:t>
            </a:r>
          </a:p>
          <a:p>
            <a:r>
              <a:rPr lang="en-US" sz="1600" dirty="0"/>
              <a:t>STFT features</a:t>
            </a:r>
          </a:p>
          <a:p>
            <a:pPr marL="0" indent="0">
              <a:buNone/>
            </a:pPr>
            <a:r>
              <a:rPr lang="en-US" sz="1600" dirty="0"/>
              <a:t>Were </a:t>
            </a:r>
            <a:r>
              <a:rPr lang="en-US" sz="1600" b="1" dirty="0"/>
              <a:t>excluded</a:t>
            </a:r>
            <a:r>
              <a:rPr lang="en-US" sz="1600" dirty="0"/>
              <a:t> from the analysis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From an initial number of 59 features, a dataset of 31 features was obtained.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D539C4-1E98-788E-FC85-0F3B3056A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1680" y="1530210"/>
            <a:ext cx="5532120" cy="4720501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9FE04909-572B-162B-FC4F-93D9E60BEB3E}"/>
              </a:ext>
            </a:extLst>
          </p:cNvPr>
          <p:cNvSpPr/>
          <p:nvPr/>
        </p:nvSpPr>
        <p:spPr>
          <a:xfrm>
            <a:off x="6355080" y="1530210"/>
            <a:ext cx="2468880" cy="2346846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96C44DA-7D25-C035-3773-6960B02838A7}"/>
              </a:ext>
            </a:extLst>
          </p:cNvPr>
          <p:cNvSpPr/>
          <p:nvPr/>
        </p:nvSpPr>
        <p:spPr>
          <a:xfrm>
            <a:off x="8823960" y="3869817"/>
            <a:ext cx="448056" cy="420243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C884E7E-D539-8EA5-7351-01A3AE709EC3}"/>
              </a:ext>
            </a:extLst>
          </p:cNvPr>
          <p:cNvSpPr/>
          <p:nvPr/>
        </p:nvSpPr>
        <p:spPr>
          <a:xfrm>
            <a:off x="9259824" y="4290060"/>
            <a:ext cx="1432560" cy="1275588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60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4DD7-C24C-34AD-AE0C-A7036C0F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8F5742-A7A6-EC46-E576-50DD1652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C43DA1-2BB4-8906-7483-2B77F0AFB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Problem statement: recap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1600" dirty="0"/>
              <a:t>Feature correlation analysis</a:t>
            </a:r>
            <a:endParaRPr lang="en-US" sz="1200" dirty="0"/>
          </a:p>
          <a:p>
            <a:pPr lvl="1"/>
            <a:r>
              <a:rPr lang="en-US" sz="1600" dirty="0"/>
              <a:t>Knowledge based approach</a:t>
            </a:r>
          </a:p>
          <a:p>
            <a:pPr lvl="1"/>
            <a:r>
              <a:rPr lang="en-US" sz="1600" dirty="0"/>
              <a:t>Machine learning approach: tree - MLR - SVM</a:t>
            </a:r>
          </a:p>
          <a:p>
            <a:pPr lvl="1"/>
            <a:r>
              <a:rPr lang="en-US" sz="1600" dirty="0"/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5E7FD7-557F-AC35-FEB2-26EAD427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80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Knowledge based classifier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15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728CF35-B14F-A241-7984-DABF88E1A5CC}"/>
              </a:ext>
            </a:extLst>
          </p:cNvPr>
          <p:cNvGrpSpPr/>
          <p:nvPr/>
        </p:nvGrpSpPr>
        <p:grpSpPr>
          <a:xfrm>
            <a:off x="489088" y="4071380"/>
            <a:ext cx="1787650" cy="1917845"/>
            <a:chOff x="489088" y="4071380"/>
            <a:chExt cx="1787650" cy="1917845"/>
          </a:xfrm>
        </p:grpSpPr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534A1DCB-90AD-82D2-3DCE-F7258313F679}"/>
                </a:ext>
              </a:extLst>
            </p:cNvPr>
            <p:cNvSpPr/>
            <p:nvPr/>
          </p:nvSpPr>
          <p:spPr>
            <a:xfrm>
              <a:off x="489088" y="4071380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</a:t>
              </a:r>
              <a:r>
                <a:rPr lang="en-GB" sz="1400" dirty="0" err="1">
                  <a:solidFill>
                    <a:schemeClr val="tx1"/>
                  </a:solidFill>
                </a:rPr>
                <a:t>Minor_peak</a:t>
              </a:r>
              <a:r>
                <a:rPr lang="en-GB" sz="1400" dirty="0">
                  <a:solidFill>
                    <a:schemeClr val="tx1"/>
                  </a:solidFill>
                </a:rPr>
                <a:t> &gt;0.021? 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857748" y="5745887"/>
              <a:ext cx="1050330" cy="2433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b="1" dirty="0">
                  <a:solidFill>
                    <a:schemeClr val="bg1"/>
                  </a:solidFill>
                </a:rPr>
                <a:t>Dangerous</a:t>
              </a: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1382913" y="4656596"/>
              <a:ext cx="0" cy="1089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1402111" y="513941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9F81C33-0FD5-B8AB-029A-4F6DB2E15F89}"/>
              </a:ext>
            </a:extLst>
          </p:cNvPr>
          <p:cNvGrpSpPr/>
          <p:nvPr/>
        </p:nvGrpSpPr>
        <p:grpSpPr>
          <a:xfrm>
            <a:off x="2276738" y="4032106"/>
            <a:ext cx="3712445" cy="1958959"/>
            <a:chOff x="2276738" y="4032106"/>
            <a:chExt cx="3712445" cy="1958959"/>
          </a:xfrm>
        </p:grpSpPr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3031559" y="5745887"/>
              <a:ext cx="1011936" cy="2451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>
                  <a:solidFill>
                    <a:schemeClr val="bg1"/>
                  </a:solidFill>
                </a:rPr>
                <a:t>Indifferent</a:t>
              </a:r>
            </a:p>
          </p:txBody>
        </p: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2276738" y="4363988"/>
              <a:ext cx="34366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3537527" y="4708334"/>
              <a:ext cx="0" cy="1037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2276738" y="4051743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4436227" y="407138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3537527" y="5190172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A08CEB85-189D-FABF-75C0-E0348A2943DC}"/>
                </a:ext>
              </a:extLst>
            </p:cNvPr>
            <p:cNvSpPr/>
            <p:nvPr/>
          </p:nvSpPr>
          <p:spPr>
            <a:xfrm>
              <a:off x="2620402" y="4032106"/>
              <a:ext cx="1834250" cy="676228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Dominant_peak_time</a:t>
              </a:r>
              <a:r>
                <a:rPr lang="en-GB" sz="1200" dirty="0">
                  <a:solidFill>
                    <a:schemeClr val="tx1"/>
                  </a:solidFill>
                </a:rPr>
                <a:t> &lt;0.49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4454652" y="4367104"/>
              <a:ext cx="487543" cy="3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4942195" y="4233793"/>
              <a:ext cx="1046988" cy="26662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Effective</a:t>
              </a:r>
            </a:p>
          </p:txBody>
        </p:sp>
      </p:grp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880966" cy="1256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Four</a:t>
            </a:r>
            <a:r>
              <a:rPr lang="en-US" sz="1600" dirty="0"/>
              <a:t> knowledge-based classifiers were defined, and the best one is reported.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b="1" dirty="0"/>
              <a:t>Aim: assess if a KB classifier can meet the problem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48A5439-D81D-0F8F-C0FC-AE1F240741B3}"/>
              </a:ext>
            </a:extLst>
          </p:cNvPr>
          <p:cNvSpPr/>
          <p:nvPr/>
        </p:nvSpPr>
        <p:spPr>
          <a:xfrm>
            <a:off x="772541" y="2988450"/>
            <a:ext cx="3939771" cy="37335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/>
              <a:t>Feature extraction</a:t>
            </a:r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E52E6C47-E6D4-B036-19B1-9F501B162126}"/>
              </a:ext>
            </a:extLst>
          </p:cNvPr>
          <p:cNvSpPr/>
          <p:nvPr/>
        </p:nvSpPr>
        <p:spPr>
          <a:xfrm>
            <a:off x="2620402" y="3421034"/>
            <a:ext cx="231753" cy="454288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4A6F427C-5B45-FC03-5475-71504329397A}"/>
              </a:ext>
            </a:extLst>
          </p:cNvPr>
          <p:cNvGrpSpPr/>
          <p:nvPr/>
        </p:nvGrpSpPr>
        <p:grpSpPr>
          <a:xfrm>
            <a:off x="7479690" y="1502864"/>
            <a:ext cx="3533585" cy="2068155"/>
            <a:chOff x="269748" y="2697378"/>
            <a:chExt cx="6121400" cy="3808616"/>
          </a:xfrm>
        </p:grpSpPr>
        <p:pic>
          <p:nvPicPr>
            <p:cNvPr id="48" name="Immagine 4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978620A8-DABC-BA0F-D5A5-969BFCD30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9BA81248-FAA9-30CC-2EC9-71C9F0C90612}"/>
                </a:ext>
              </a:extLst>
            </p:cNvPr>
            <p:cNvSpPr/>
            <p:nvPr/>
          </p:nvSpPr>
          <p:spPr>
            <a:xfrm>
              <a:off x="2062469" y="2870258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07CFD84B-5EA7-3DCB-3899-BD709803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76C350C5-F529-EC20-611D-1EB33DFC5711}"/>
              </a:ext>
            </a:extLst>
          </p:cNvPr>
          <p:cNvGrpSpPr/>
          <p:nvPr/>
        </p:nvGrpSpPr>
        <p:grpSpPr>
          <a:xfrm>
            <a:off x="7479690" y="1502863"/>
            <a:ext cx="3533530" cy="2068155"/>
            <a:chOff x="269748" y="2697378"/>
            <a:chExt cx="6121400" cy="3808616"/>
          </a:xfrm>
        </p:grpSpPr>
        <p:pic>
          <p:nvPicPr>
            <p:cNvPr id="61" name="Immagine 60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67C2EAEB-8BF2-90C8-D7B9-8C3622AB2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18CDE0E9-78F2-FEDE-1092-287B7DB106F1}"/>
                </a:ext>
              </a:extLst>
            </p:cNvPr>
            <p:cNvSpPr/>
            <p:nvPr/>
          </p:nvSpPr>
          <p:spPr>
            <a:xfrm>
              <a:off x="2062469" y="2870258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3" name="Immagine 62">
              <a:extLst>
                <a:ext uri="{FF2B5EF4-FFF2-40B4-BE49-F238E27FC236}">
                  <a16:creationId xmlns:a16="http://schemas.microsoft.com/office/drawing/2014/main" id="{1F09C345-9C91-06B3-6AB6-E73C8D47C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3307A0FB-37DA-49E6-7A02-19F4E5BE3468}"/>
              </a:ext>
            </a:extLst>
          </p:cNvPr>
          <p:cNvCxnSpPr>
            <a:cxnSpLocks/>
          </p:cNvCxnSpPr>
          <p:nvPr/>
        </p:nvCxnSpPr>
        <p:spPr>
          <a:xfrm>
            <a:off x="9023876" y="2677933"/>
            <a:ext cx="14914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48E872A-136F-4FF2-510C-3C2C24FD5189}"/>
              </a:ext>
            </a:extLst>
          </p:cNvPr>
          <p:cNvCxnSpPr>
            <a:cxnSpLocks/>
          </p:cNvCxnSpPr>
          <p:nvPr/>
        </p:nvCxnSpPr>
        <p:spPr>
          <a:xfrm>
            <a:off x="9302858" y="2179320"/>
            <a:ext cx="0" cy="834372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Ovale 73">
            <a:extLst>
              <a:ext uri="{FF2B5EF4-FFF2-40B4-BE49-F238E27FC236}">
                <a16:creationId xmlns:a16="http://schemas.microsoft.com/office/drawing/2014/main" id="{CB16BE96-293E-2E78-6454-B02BFB6BCC5D}"/>
              </a:ext>
            </a:extLst>
          </p:cNvPr>
          <p:cNvSpPr/>
          <p:nvPr/>
        </p:nvSpPr>
        <p:spPr>
          <a:xfrm>
            <a:off x="9053705" y="2724518"/>
            <a:ext cx="89481" cy="8779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989C713E-67B3-E52B-7E5A-2CEF0862A4FB}"/>
              </a:ext>
            </a:extLst>
          </p:cNvPr>
          <p:cNvSpPr/>
          <p:nvPr/>
        </p:nvSpPr>
        <p:spPr>
          <a:xfrm>
            <a:off x="9346673" y="2071025"/>
            <a:ext cx="89481" cy="8779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00FE199B-0164-99D1-4F16-C5F4BF931FD2}"/>
              </a:ext>
            </a:extLst>
          </p:cNvPr>
          <p:cNvGrpSpPr/>
          <p:nvPr/>
        </p:nvGrpSpPr>
        <p:grpSpPr>
          <a:xfrm>
            <a:off x="7479690" y="3648178"/>
            <a:ext cx="3968598" cy="2569742"/>
            <a:chOff x="6924768" y="2255650"/>
            <a:chExt cx="4587528" cy="3191543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AF1E80F-4CB8-CFB1-7484-B2FF7A9FFB4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24768" y="2255650"/>
              <a:ext cx="4587528" cy="3191543"/>
            </a:xfrm>
            <a:prstGeom prst="rect">
              <a:avLst/>
            </a:prstGeom>
          </p:spPr>
        </p:pic>
        <p:cxnSp>
          <p:nvCxnSpPr>
            <p:cNvPr id="6" name="Connettore diritto 5">
              <a:extLst>
                <a:ext uri="{FF2B5EF4-FFF2-40B4-BE49-F238E27FC236}">
                  <a16:creationId xmlns:a16="http://schemas.microsoft.com/office/drawing/2014/main" id="{8620E6E0-AA7B-EC48-7E67-39EFE362B870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87" y="4710092"/>
              <a:ext cx="3476389" cy="0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7D8E9C2F-2120-1FBC-1A26-71875219B00A}"/>
              </a:ext>
            </a:extLst>
          </p:cNvPr>
          <p:cNvGrpSpPr/>
          <p:nvPr/>
        </p:nvGrpSpPr>
        <p:grpSpPr>
          <a:xfrm>
            <a:off x="7479689" y="3648176"/>
            <a:ext cx="3968597" cy="2569743"/>
            <a:chOff x="6595716" y="3723723"/>
            <a:chExt cx="3533585" cy="2623049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3C6E2912-2D1F-D327-3ABD-F5AD7CC2B77C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95716" y="3723723"/>
              <a:ext cx="3533585" cy="2623049"/>
            </a:xfrm>
            <a:prstGeom prst="rect">
              <a:avLst/>
            </a:prstGeom>
          </p:spPr>
        </p:pic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B2C48EA6-DD3C-AC9F-5113-4F02142FD956}"/>
                </a:ext>
              </a:extLst>
            </p:cNvPr>
            <p:cNvCxnSpPr>
              <a:cxnSpLocks/>
            </p:cNvCxnSpPr>
            <p:nvPr/>
          </p:nvCxnSpPr>
          <p:spPr>
            <a:xfrm>
              <a:off x="7057194" y="5581769"/>
              <a:ext cx="2726886" cy="0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4" grpId="0" animBg="1"/>
      <p:bldP spid="7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B1AF-95A0-1C44-1FA2-F2306685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49971E-3AF5-75AC-9E88-AC482A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Knowledge based classifier performance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E3CEC-5048-D08F-6C54-0BE11666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16</a:t>
            </a:fld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E2385A0-D2E2-D7E4-8DEE-8A7680CB737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F2490BF-93B8-9950-7C7B-872C2A1D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4972" y="1377839"/>
            <a:ext cx="4149861" cy="3361879"/>
          </a:xfrm>
          <a:prstGeom prst="rect">
            <a:avLst/>
          </a:prstGeom>
        </p:spPr>
      </p:pic>
      <p:sp>
        <p:nvSpPr>
          <p:cNvPr id="13" name="Segnaposto contenuto 5">
            <a:extLst>
              <a:ext uri="{FF2B5EF4-FFF2-40B4-BE49-F238E27FC236}">
                <a16:creationId xmlns:a16="http://schemas.microsoft.com/office/drawing/2014/main" id="{A828E801-7912-C758-1430-77690B613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5944639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Comments on confusion matrix and metrics:</a:t>
            </a:r>
          </a:p>
          <a:p>
            <a:r>
              <a:rPr lang="en-US" sz="1600" dirty="0"/>
              <a:t>Indifferent signals have good performance</a:t>
            </a:r>
          </a:p>
          <a:p>
            <a:r>
              <a:rPr lang="en-US" sz="1600" dirty="0"/>
              <a:t>Effective signals suffer of bad precision but sufficient recall </a:t>
            </a:r>
          </a:p>
          <a:p>
            <a:r>
              <a:rPr lang="en-US" sz="1600" dirty="0"/>
              <a:t>Dangerous signals suffer of both low precision and recall</a:t>
            </a:r>
          </a:p>
          <a:p>
            <a:endParaRPr lang="en-US" sz="1600" dirty="0"/>
          </a:p>
          <a:p>
            <a:r>
              <a:rPr lang="en-US" sz="1600" dirty="0"/>
              <a:t>There are 44 indifferent signals recognized as dangerous (acceptable scenario) </a:t>
            </a:r>
          </a:p>
          <a:p>
            <a:r>
              <a:rPr lang="en-US" sz="1600" dirty="0"/>
              <a:t>There are 24 dangerous signals classified as indifferent (risky scenario)</a:t>
            </a:r>
          </a:p>
          <a:p>
            <a:r>
              <a:rPr lang="en-US" sz="1600" dirty="0"/>
              <a:t>There are 11 dangerous signals classified as effective (very critical scenario)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8" name="Immagine 17" descr="Immagine che contiene testo, numero, schermata, Carattere&#10;&#10;Descrizione generata automaticamente">
            <a:extLst>
              <a:ext uri="{FF2B5EF4-FFF2-40B4-BE49-F238E27FC236}">
                <a16:creationId xmlns:a16="http://schemas.microsoft.com/office/drawing/2014/main" id="{D358F52F-A34B-4311-80D6-04D484803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9" r="1865" b="17619"/>
          <a:stretch/>
        </p:blipFill>
        <p:spPr>
          <a:xfrm>
            <a:off x="7599033" y="4643198"/>
            <a:ext cx="3525703" cy="1600122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06FFAADE-7B63-20A9-86BD-CE2D365EBB76}"/>
              </a:ext>
            </a:extLst>
          </p:cNvPr>
          <p:cNvSpPr/>
          <p:nvPr/>
        </p:nvSpPr>
        <p:spPr>
          <a:xfrm>
            <a:off x="8135289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878CC05-07BF-76ED-F92C-AEBDD051C295}"/>
              </a:ext>
            </a:extLst>
          </p:cNvPr>
          <p:cNvSpPr/>
          <p:nvPr/>
        </p:nvSpPr>
        <p:spPr>
          <a:xfrm>
            <a:off x="8135289" y="2743310"/>
            <a:ext cx="2380311" cy="630936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05604A17-2C95-BC7D-C41D-E42A5567C160}"/>
              </a:ext>
            </a:extLst>
          </p:cNvPr>
          <p:cNvSpPr/>
          <p:nvPr/>
        </p:nvSpPr>
        <p:spPr>
          <a:xfrm>
            <a:off x="8968828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C0AD3D7-2141-D1B1-E367-1ABBE810F82A}"/>
              </a:ext>
            </a:extLst>
          </p:cNvPr>
          <p:cNvSpPr/>
          <p:nvPr/>
        </p:nvSpPr>
        <p:spPr>
          <a:xfrm>
            <a:off x="9802368" y="352980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F8490450-CE36-B7E9-96CD-9BED7030DD32}"/>
              </a:ext>
            </a:extLst>
          </p:cNvPr>
          <p:cNvSpPr/>
          <p:nvPr/>
        </p:nvSpPr>
        <p:spPr>
          <a:xfrm>
            <a:off x="9802367" y="1871147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ED46F79-3932-F34A-6707-68D9892709C0}"/>
              </a:ext>
            </a:extLst>
          </p:cNvPr>
          <p:cNvSpPr/>
          <p:nvPr/>
        </p:nvSpPr>
        <p:spPr>
          <a:xfrm>
            <a:off x="8135289" y="352301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6134242-F2BF-C327-26B4-5BE0D1FFBD4E}"/>
              </a:ext>
            </a:extLst>
          </p:cNvPr>
          <p:cNvSpPr/>
          <p:nvPr/>
        </p:nvSpPr>
        <p:spPr>
          <a:xfrm>
            <a:off x="8968828" y="35209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7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Machine learning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Immagine 2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9B80FB1C-AA5F-FDD6-590F-F5C1FE572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64659" r="8580" b="5439"/>
          <a:stretch/>
        </p:blipFill>
        <p:spPr>
          <a:xfrm>
            <a:off x="7237337" y="1405676"/>
            <a:ext cx="3745956" cy="91543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9539575-1D28-D22D-C201-F5098640279F}"/>
              </a:ext>
            </a:extLst>
          </p:cNvPr>
          <p:cNvSpPr/>
          <p:nvPr/>
        </p:nvSpPr>
        <p:spPr>
          <a:xfrm>
            <a:off x="7738715" y="2530941"/>
            <a:ext cx="2743200" cy="3651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/>
              <a:t>Feature extraction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C7E2CF-12E0-AC70-4BD3-B307BAEDD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2908" y="3201426"/>
            <a:ext cx="1188334" cy="86039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EE23108-1A88-88A8-319C-7DAB7DB6C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670" y="3135583"/>
            <a:ext cx="1091290" cy="9920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948F354-A147-35C5-C3DE-BA5A561AF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9388" y="3113378"/>
            <a:ext cx="1149448" cy="106734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54CF767-38A9-8235-860D-2B613F6633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" t="11411" r="18508" b="248"/>
          <a:stretch/>
        </p:blipFill>
        <p:spPr>
          <a:xfrm>
            <a:off x="7361670" y="4952796"/>
            <a:ext cx="1453896" cy="1327855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2A771FC-6ED3-BCF6-6C37-1245EB87B5E8}"/>
              </a:ext>
            </a:extLst>
          </p:cNvPr>
          <p:cNvSpPr/>
          <p:nvPr/>
        </p:nvSpPr>
        <p:spPr>
          <a:xfrm>
            <a:off x="8564670" y="4384578"/>
            <a:ext cx="1091290" cy="3651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/>
              <a:t>LOPOCV</a:t>
            </a:r>
          </a:p>
        </p:txBody>
      </p:sp>
      <p:sp>
        <p:nvSpPr>
          <p:cNvPr id="19" name="Segnaposto contenuto 5">
            <a:extLst>
              <a:ext uri="{FF2B5EF4-FFF2-40B4-BE49-F238E27FC236}">
                <a16:creationId xmlns:a16="http://schemas.microsoft.com/office/drawing/2014/main" id="{C2110016-BE0D-B47A-281B-2068E5BEEE07}"/>
              </a:ext>
            </a:extLst>
          </p:cNvPr>
          <p:cNvSpPr txBox="1">
            <a:spLocks/>
          </p:cNvSpPr>
          <p:nvPr/>
        </p:nvSpPr>
        <p:spPr>
          <a:xfrm>
            <a:off x="587878" y="1530210"/>
            <a:ext cx="4581920" cy="4550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Tree different machine learning models were used: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Tree</a:t>
            </a:r>
            <a:r>
              <a:rPr lang="en-US" sz="1200" dirty="0"/>
              <a:t> </a:t>
            </a:r>
            <a:r>
              <a:rPr lang="en-US" sz="1200" b="1" dirty="0"/>
              <a:t>classifier</a:t>
            </a:r>
            <a:r>
              <a:rPr lang="en-US" sz="1200" dirty="0"/>
              <a:t>: simple and fully explainable, is similar to the knowledge-based approach</a:t>
            </a:r>
            <a:endParaRPr lang="en-US" sz="800" dirty="0"/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Multinomial</a:t>
            </a:r>
            <a:r>
              <a:rPr lang="en-US" sz="1200" dirty="0"/>
              <a:t> </a:t>
            </a:r>
            <a:r>
              <a:rPr lang="en-US" sz="1200" b="1" dirty="0"/>
              <a:t>logistic</a:t>
            </a:r>
            <a:r>
              <a:rPr lang="en-US" sz="1200" dirty="0"/>
              <a:t> </a:t>
            </a:r>
            <a:r>
              <a:rPr lang="en-US" sz="1200" b="1" dirty="0"/>
              <a:t>regression</a:t>
            </a:r>
            <a:r>
              <a:rPr lang="en-US" sz="1200" dirty="0"/>
              <a:t>: simple and interpretable, provides a probabilistic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Support</a:t>
            </a:r>
            <a:r>
              <a:rPr lang="en-US" sz="1200" dirty="0"/>
              <a:t> </a:t>
            </a:r>
            <a:r>
              <a:rPr lang="en-US" sz="1200" b="1" dirty="0"/>
              <a:t>vector</a:t>
            </a:r>
            <a:r>
              <a:rPr lang="en-US" sz="1200" dirty="0"/>
              <a:t> </a:t>
            </a:r>
            <a:r>
              <a:rPr lang="en-US" sz="1200" b="1" dirty="0"/>
              <a:t>machine</a:t>
            </a:r>
            <a:r>
              <a:rPr lang="en-US" sz="1200" dirty="0"/>
              <a:t> </a:t>
            </a:r>
            <a:r>
              <a:rPr lang="en-US" sz="1200" b="1" dirty="0"/>
              <a:t>classifier</a:t>
            </a:r>
            <a:r>
              <a:rPr lang="en-US" sz="1200" dirty="0"/>
              <a:t>: less simple and hardly interpretable, capture nonlinear relationships and separability of classes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Models were validated using Leave One Patient Out cross validation and classification metrics, together with feature importance, were computed.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i="1" dirty="0"/>
              <a:t>Each model were first built onto the whole feature set, then reduced to the optimal feature subset (reported results)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6B28AF9-C328-4617-7F42-5106CD00D7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8694" y="4952796"/>
            <a:ext cx="2277093" cy="1229504"/>
          </a:xfrm>
          <a:prstGeom prst="rect">
            <a:avLst/>
          </a:prstGeom>
        </p:spPr>
      </p:pic>
      <p:sp>
        <p:nvSpPr>
          <p:cNvPr id="30" name="Freccia in giù 29">
            <a:extLst>
              <a:ext uri="{FF2B5EF4-FFF2-40B4-BE49-F238E27FC236}">
                <a16:creationId xmlns:a16="http://schemas.microsoft.com/office/drawing/2014/main" id="{39E2636E-4473-563F-2DBF-3ACA831EDBB4}"/>
              </a:ext>
            </a:extLst>
          </p:cNvPr>
          <p:cNvSpPr/>
          <p:nvPr/>
        </p:nvSpPr>
        <p:spPr>
          <a:xfrm>
            <a:off x="9038694" y="2327848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reccia in giù 30">
            <a:extLst>
              <a:ext uri="{FF2B5EF4-FFF2-40B4-BE49-F238E27FC236}">
                <a16:creationId xmlns:a16="http://schemas.microsoft.com/office/drawing/2014/main" id="{25FBBD05-0BD7-322A-D880-00AB58E73300}"/>
              </a:ext>
            </a:extLst>
          </p:cNvPr>
          <p:cNvSpPr/>
          <p:nvPr/>
        </p:nvSpPr>
        <p:spPr>
          <a:xfrm>
            <a:off x="9038694" y="2944304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D9AC2E16-7F26-E88F-C4C6-A8B55647518F}"/>
              </a:ext>
            </a:extLst>
          </p:cNvPr>
          <p:cNvSpPr/>
          <p:nvPr/>
        </p:nvSpPr>
        <p:spPr>
          <a:xfrm>
            <a:off x="9038694" y="4181683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8C963-6336-E532-1C72-A0812CA6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845C0-ADE7-FAF5-E066-56640B57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Tree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6F7071-6E7E-73FA-3B38-91EE3401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FBAF92-DEBD-EB54-8CC7-965286DC4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6273" y="1539587"/>
            <a:ext cx="3994743" cy="3169573"/>
          </a:xfrm>
          <a:prstGeom prst="rect">
            <a:avLst/>
          </a:prstGeom>
        </p:spPr>
      </p:pic>
      <p:pic>
        <p:nvPicPr>
          <p:cNvPr id="7" name="Immagine 6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F1D00366-2B85-FC5B-6B0A-0A4999981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" t="30978" r="1129" b="19294"/>
          <a:stretch/>
        </p:blipFill>
        <p:spPr>
          <a:xfrm>
            <a:off x="7985271" y="4748525"/>
            <a:ext cx="3108960" cy="1313948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2E7DEEE7-E0EC-EA95-D84C-4B4829C5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44" y="2872769"/>
            <a:ext cx="5944639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Comments on confusion matrix and metrics:</a:t>
            </a:r>
          </a:p>
          <a:p>
            <a:r>
              <a:rPr lang="en-US" sz="1400" dirty="0"/>
              <a:t>Indifferent signals have good performance</a:t>
            </a:r>
          </a:p>
          <a:p>
            <a:r>
              <a:rPr lang="en-US" sz="1400" dirty="0"/>
              <a:t>Effective signals suffer of bad precision and low recall</a:t>
            </a:r>
          </a:p>
          <a:p>
            <a:r>
              <a:rPr lang="en-US" sz="1400" dirty="0"/>
              <a:t>Dangerous signals suffer of both low precision and recall</a:t>
            </a:r>
          </a:p>
          <a:p>
            <a:endParaRPr lang="en-US" sz="1400" dirty="0"/>
          </a:p>
          <a:p>
            <a:r>
              <a:rPr lang="en-US" sz="1400" dirty="0"/>
              <a:t>There are still 83 effective signals recognized as indifferent </a:t>
            </a:r>
          </a:p>
          <a:p>
            <a:r>
              <a:rPr lang="en-US" sz="1400" dirty="0"/>
              <a:t>There are 30 indifferent signals recognized as dangerous (acceptable scenario) </a:t>
            </a:r>
          </a:p>
          <a:p>
            <a:r>
              <a:rPr lang="en-US" sz="1400" dirty="0"/>
              <a:t>There are 28 dangerous signals classified as indifferent (risky scenario)</a:t>
            </a:r>
          </a:p>
          <a:p>
            <a:r>
              <a:rPr lang="en-US" sz="1400" dirty="0"/>
              <a:t>There are 6 dangerous signals classified as effective (very critical scenario)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A50BF0C-5026-BECF-BDC3-BF529CC2FBA5}"/>
              </a:ext>
            </a:extLst>
          </p:cNvPr>
          <p:cNvSpPr/>
          <p:nvPr/>
        </p:nvSpPr>
        <p:spPr>
          <a:xfrm>
            <a:off x="8415705" y="197358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5173256-ADE2-9AF0-F4C2-91BB0C26A489}"/>
              </a:ext>
            </a:extLst>
          </p:cNvPr>
          <p:cNvSpPr/>
          <p:nvPr/>
        </p:nvSpPr>
        <p:spPr>
          <a:xfrm>
            <a:off x="9202185" y="2790097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75CBBC1-7B35-AE38-AB39-C383A8BC7100}"/>
              </a:ext>
            </a:extLst>
          </p:cNvPr>
          <p:cNvSpPr/>
          <p:nvPr/>
        </p:nvSpPr>
        <p:spPr>
          <a:xfrm>
            <a:off x="9999345" y="357842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6272849-B55B-E217-7ABC-3806782387B3}"/>
              </a:ext>
            </a:extLst>
          </p:cNvPr>
          <p:cNvSpPr/>
          <p:nvPr/>
        </p:nvSpPr>
        <p:spPr>
          <a:xfrm>
            <a:off x="8415705" y="357842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FE38E1CD-301B-78B5-4DD1-A4DC244AB309}"/>
              </a:ext>
            </a:extLst>
          </p:cNvPr>
          <p:cNvSpPr/>
          <p:nvPr/>
        </p:nvSpPr>
        <p:spPr>
          <a:xfrm>
            <a:off x="9202185" y="197358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8A087A9-51C9-3594-72F7-AA5262E39CD1}"/>
              </a:ext>
            </a:extLst>
          </p:cNvPr>
          <p:cNvSpPr/>
          <p:nvPr/>
        </p:nvSpPr>
        <p:spPr>
          <a:xfrm>
            <a:off x="9202185" y="357842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47FDA0B-7DC4-F01E-8705-00779C24EBBE}"/>
              </a:ext>
            </a:extLst>
          </p:cNvPr>
          <p:cNvSpPr/>
          <p:nvPr/>
        </p:nvSpPr>
        <p:spPr>
          <a:xfrm>
            <a:off x="9982200" y="197358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0E40D64C-5B16-4990-29EC-86B0E38B49A1}"/>
              </a:ext>
            </a:extLst>
          </p:cNvPr>
          <p:cNvSpPr/>
          <p:nvPr/>
        </p:nvSpPr>
        <p:spPr>
          <a:xfrm>
            <a:off x="715893" y="1548129"/>
            <a:ext cx="3794760" cy="980093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E8770CE-29BD-87D2-A78F-B3859A0E52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408" y="1669762"/>
            <a:ext cx="986264" cy="714088"/>
          </a:xfrm>
          <a:prstGeom prst="rect">
            <a:avLst/>
          </a:prstGeom>
          <a:noFill/>
        </p:spPr>
      </p:pic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73D80308-F89F-18FA-6377-C467DDB727F7}"/>
              </a:ext>
            </a:extLst>
          </p:cNvPr>
          <p:cNvSpPr txBox="1">
            <a:spLocks/>
          </p:cNvSpPr>
          <p:nvPr/>
        </p:nvSpPr>
        <p:spPr>
          <a:xfrm>
            <a:off x="1963043" y="1777016"/>
            <a:ext cx="2697785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Cross entropy impurity measure</a:t>
            </a:r>
          </a:p>
          <a:p>
            <a:r>
              <a:rPr lang="en-US" sz="1200" i="1" dirty="0"/>
              <a:t>Depth tuned on weighted f1-score</a:t>
            </a:r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46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E88E1-AB06-85A6-79D9-D36172ED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E475D-2761-9233-427A-0BA75603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MLR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27FDC2-2BD2-420E-C3C2-BBC3079E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0967E4-F08C-F64F-B54F-9F4D2A300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7440" y="1474931"/>
            <a:ext cx="3977689" cy="32224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765ABA9-4E6B-FD87-E958-74FCE524F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0" r="19265" b="18839"/>
          <a:stretch/>
        </p:blipFill>
        <p:spPr>
          <a:xfrm>
            <a:off x="8076711" y="4704473"/>
            <a:ext cx="3180569" cy="1357191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FCB57E2E-C6B7-540B-3F5F-4869BCFF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44" y="2872769"/>
            <a:ext cx="6141144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Comments on confusion matrix and metrics:</a:t>
            </a:r>
          </a:p>
          <a:p>
            <a:r>
              <a:rPr lang="en-US" sz="1400" dirty="0"/>
              <a:t>Despite the higher number of effective and dangerous signals correctly identified, there are: </a:t>
            </a:r>
          </a:p>
          <a:p>
            <a:pPr lvl="1"/>
            <a:r>
              <a:rPr lang="en-US" sz="1400" dirty="0"/>
              <a:t>148 effective signals predicted as indifferent (as done by the knowledge-based classifier)</a:t>
            </a:r>
          </a:p>
          <a:p>
            <a:pPr lvl="1"/>
            <a:r>
              <a:rPr lang="en-US" sz="1400" dirty="0"/>
              <a:t>19 indifferent signals recognized as dangerous (acceptable)</a:t>
            </a:r>
          </a:p>
          <a:p>
            <a:pPr lvl="1"/>
            <a:r>
              <a:rPr lang="en-US" sz="1400" dirty="0"/>
              <a:t>94 dangerous signals recognized as indifferent (risky)</a:t>
            </a:r>
          </a:p>
          <a:p>
            <a:pPr lvl="1"/>
            <a:r>
              <a:rPr lang="en-US" sz="1400" dirty="0"/>
              <a:t>9 dangerous signals recognized as effective (unacceptable) </a:t>
            </a:r>
          </a:p>
          <a:p>
            <a:pPr lvl="1"/>
            <a:endParaRPr lang="en-US" sz="1000" dirty="0"/>
          </a:p>
          <a:p>
            <a:endParaRPr lang="en-US" sz="14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95C0837-8834-B12A-D6C6-A9465A05FA44}"/>
              </a:ext>
            </a:extLst>
          </p:cNvPr>
          <p:cNvSpPr/>
          <p:nvPr/>
        </p:nvSpPr>
        <p:spPr>
          <a:xfrm>
            <a:off x="8415705" y="197358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01D6394-70CA-DEEF-96D8-E19E0A820FE4}"/>
              </a:ext>
            </a:extLst>
          </p:cNvPr>
          <p:cNvSpPr/>
          <p:nvPr/>
        </p:nvSpPr>
        <p:spPr>
          <a:xfrm>
            <a:off x="9202185" y="2790097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F159E8E5-53BC-EED9-BD62-993970373BE4}"/>
              </a:ext>
            </a:extLst>
          </p:cNvPr>
          <p:cNvSpPr/>
          <p:nvPr/>
        </p:nvSpPr>
        <p:spPr>
          <a:xfrm>
            <a:off x="9999345" y="357842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BD43B95-D299-602F-2D5A-F6E01753455D}"/>
              </a:ext>
            </a:extLst>
          </p:cNvPr>
          <p:cNvSpPr/>
          <p:nvPr/>
        </p:nvSpPr>
        <p:spPr>
          <a:xfrm>
            <a:off x="8415705" y="357842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88E38B2-52EC-9C9F-C59A-B7788E8D3900}"/>
              </a:ext>
            </a:extLst>
          </p:cNvPr>
          <p:cNvSpPr/>
          <p:nvPr/>
        </p:nvSpPr>
        <p:spPr>
          <a:xfrm>
            <a:off x="9202185" y="197358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B8007A8-62E9-B054-A85F-41B223F91D94}"/>
              </a:ext>
            </a:extLst>
          </p:cNvPr>
          <p:cNvSpPr/>
          <p:nvPr/>
        </p:nvSpPr>
        <p:spPr>
          <a:xfrm>
            <a:off x="9202185" y="357842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028400DD-69C1-9004-C665-B6544E7A6EB7}"/>
              </a:ext>
            </a:extLst>
          </p:cNvPr>
          <p:cNvSpPr/>
          <p:nvPr/>
        </p:nvSpPr>
        <p:spPr>
          <a:xfrm>
            <a:off x="9982200" y="197358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2244C81-CF47-11B2-B219-17A5893D186E}"/>
              </a:ext>
            </a:extLst>
          </p:cNvPr>
          <p:cNvSpPr/>
          <p:nvPr/>
        </p:nvSpPr>
        <p:spPr>
          <a:xfrm>
            <a:off x="715893" y="1548129"/>
            <a:ext cx="3794760" cy="980093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18E8AAAF-4B52-5380-D4A2-658196BA6B6B}"/>
              </a:ext>
            </a:extLst>
          </p:cNvPr>
          <p:cNvSpPr txBox="1">
            <a:spLocks/>
          </p:cNvSpPr>
          <p:nvPr/>
        </p:nvSpPr>
        <p:spPr>
          <a:xfrm>
            <a:off x="1963043" y="1777016"/>
            <a:ext cx="2697785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Multinomial classification</a:t>
            </a:r>
          </a:p>
          <a:p>
            <a:r>
              <a:rPr lang="en-US" sz="1200" i="1" dirty="0"/>
              <a:t>1000 maximum iterations</a:t>
            </a:r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87A0F8-9910-54C4-2D6A-BCD6FF65CB8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9544" y="1624425"/>
            <a:ext cx="910251" cy="8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1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ADD5-DE05-BF9E-7EE6-5FAD3FCC0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9ED4F8-C70B-7981-3E1D-24BAC5CF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28495E-1609-68CC-1B7E-501C6198A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Problem statement: recap</a:t>
            </a:r>
          </a:p>
          <a:p>
            <a:r>
              <a:rPr lang="en-US" sz="2000" dirty="0"/>
              <a:t>Feature extraction </a:t>
            </a:r>
          </a:p>
          <a:p>
            <a:pPr lvl="1"/>
            <a:r>
              <a:rPr lang="en-US" sz="1600" dirty="0"/>
              <a:t>Envelope features</a:t>
            </a:r>
          </a:p>
          <a:p>
            <a:pPr lvl="1"/>
            <a:r>
              <a:rPr lang="en-US" sz="1600" dirty="0"/>
              <a:t>Template matching features</a:t>
            </a:r>
          </a:p>
          <a:p>
            <a:pPr lvl="1"/>
            <a:r>
              <a:rPr lang="en-US" sz="1600" dirty="0"/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1600" dirty="0"/>
              <a:t>Feature correlation analysis</a:t>
            </a:r>
            <a:endParaRPr lang="en-US" sz="1200" dirty="0"/>
          </a:p>
          <a:p>
            <a:pPr lvl="1"/>
            <a:r>
              <a:rPr lang="en-US" sz="1600" dirty="0"/>
              <a:t>Knowledge based approach</a:t>
            </a:r>
          </a:p>
          <a:p>
            <a:pPr lvl="1"/>
            <a:r>
              <a:rPr lang="en-US" sz="1600" dirty="0"/>
              <a:t>Machine learning approach: tree - MLR - SVM</a:t>
            </a:r>
          </a:p>
          <a:p>
            <a:pPr lvl="1"/>
            <a:r>
              <a:rPr lang="en-US" sz="1600" dirty="0"/>
              <a:t>Best model evaluation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F69929-C3B9-0FCF-9E49-F96787E5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1B96F-9CF5-05BE-5A2F-157E89187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97B0B4-DB68-E308-E2B5-CB26D6CD7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SVM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95ADF0-0561-1F69-CE01-35F633F8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A20E6B-9B10-C35B-DADB-0D0D7C68E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7599" y="1485307"/>
            <a:ext cx="3970091" cy="321202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6D4E131-4741-0C08-BA04-8603C2CCF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3" t="28539" r="11888" b="19774"/>
          <a:stretch/>
        </p:blipFill>
        <p:spPr>
          <a:xfrm>
            <a:off x="7985271" y="4697332"/>
            <a:ext cx="3192368" cy="1365142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8A9E9194-5823-7FAA-AF4A-9664FE310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44" y="2872769"/>
            <a:ext cx="5944639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Comments on confusion matrix and metrics:</a:t>
            </a:r>
          </a:p>
          <a:p>
            <a:r>
              <a:rPr lang="en-US" sz="1400" dirty="0"/>
              <a:t>Performance overall improves:</a:t>
            </a:r>
          </a:p>
          <a:p>
            <a:pPr lvl="1"/>
            <a:r>
              <a:rPr lang="en-US" sz="1400" dirty="0"/>
              <a:t>Highest f1-score levels</a:t>
            </a:r>
          </a:p>
          <a:p>
            <a:pPr lvl="1"/>
            <a:r>
              <a:rPr lang="en-US" sz="1400" dirty="0"/>
              <a:t>Still a considerable number of misclassified signals into each class</a:t>
            </a:r>
          </a:p>
          <a:p>
            <a:r>
              <a:rPr lang="en-US" sz="1400" dirty="0"/>
              <a:t>Lowest number of dangerous signals classified as effective</a:t>
            </a:r>
          </a:p>
          <a:p>
            <a:endParaRPr lang="en-US" sz="14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A62B22E-BD35-A0D9-91E3-4F5EEF3B60BA}"/>
              </a:ext>
            </a:extLst>
          </p:cNvPr>
          <p:cNvSpPr/>
          <p:nvPr/>
        </p:nvSpPr>
        <p:spPr>
          <a:xfrm>
            <a:off x="8415705" y="197358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6560958-4FF9-F345-1C6A-69077048CECB}"/>
              </a:ext>
            </a:extLst>
          </p:cNvPr>
          <p:cNvSpPr/>
          <p:nvPr/>
        </p:nvSpPr>
        <p:spPr>
          <a:xfrm>
            <a:off x="9202185" y="2790097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537CE82-52D2-D57D-340F-E0DD37AC16CE}"/>
              </a:ext>
            </a:extLst>
          </p:cNvPr>
          <p:cNvSpPr/>
          <p:nvPr/>
        </p:nvSpPr>
        <p:spPr>
          <a:xfrm>
            <a:off x="9999345" y="357842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7A4539A-A103-D1EE-E3E1-18BF189DF17A}"/>
              </a:ext>
            </a:extLst>
          </p:cNvPr>
          <p:cNvSpPr/>
          <p:nvPr/>
        </p:nvSpPr>
        <p:spPr>
          <a:xfrm>
            <a:off x="8415705" y="357842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2A8B941-3BE4-1009-7B87-D820F88EFAE5}"/>
              </a:ext>
            </a:extLst>
          </p:cNvPr>
          <p:cNvSpPr/>
          <p:nvPr/>
        </p:nvSpPr>
        <p:spPr>
          <a:xfrm>
            <a:off x="9202185" y="197358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2138388-E1D1-0F4B-6976-5B306A90B6B4}"/>
              </a:ext>
            </a:extLst>
          </p:cNvPr>
          <p:cNvSpPr/>
          <p:nvPr/>
        </p:nvSpPr>
        <p:spPr>
          <a:xfrm>
            <a:off x="9202185" y="357842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549F0EDB-4C37-C3D6-B4E2-DA344D758A80}"/>
              </a:ext>
            </a:extLst>
          </p:cNvPr>
          <p:cNvSpPr/>
          <p:nvPr/>
        </p:nvSpPr>
        <p:spPr>
          <a:xfrm>
            <a:off x="9982200" y="197358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146C193-74EF-4118-6FC4-CE36131A79CE}"/>
              </a:ext>
            </a:extLst>
          </p:cNvPr>
          <p:cNvSpPr/>
          <p:nvPr/>
        </p:nvSpPr>
        <p:spPr>
          <a:xfrm>
            <a:off x="715893" y="1548129"/>
            <a:ext cx="3794760" cy="980093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8C519E77-97EE-1278-167E-E10D3894C6CF}"/>
              </a:ext>
            </a:extLst>
          </p:cNvPr>
          <p:cNvSpPr txBox="1">
            <a:spLocks/>
          </p:cNvSpPr>
          <p:nvPr/>
        </p:nvSpPr>
        <p:spPr>
          <a:xfrm>
            <a:off x="1963043" y="1777016"/>
            <a:ext cx="2697785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Gaussian kernel</a:t>
            </a:r>
          </a:p>
          <a:p>
            <a:r>
              <a:rPr lang="en-US" sz="1200" i="1" dirty="0"/>
              <a:t>C value tuned on f1-score</a:t>
            </a:r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8BD128-1E17-4194-CE35-A8BC3734068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2748" y="1630566"/>
            <a:ext cx="853440" cy="79248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9D2EC81-B55A-9B13-E7DC-B95D21493C7B}"/>
              </a:ext>
            </a:extLst>
          </p:cNvPr>
          <p:cNvSpPr/>
          <p:nvPr/>
        </p:nvSpPr>
        <p:spPr>
          <a:xfrm>
            <a:off x="9999345" y="4920969"/>
            <a:ext cx="552831" cy="528855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FC351B8-4B84-6042-1279-E52099763544}"/>
              </a:ext>
            </a:extLst>
          </p:cNvPr>
          <p:cNvSpPr/>
          <p:nvPr/>
        </p:nvSpPr>
        <p:spPr>
          <a:xfrm>
            <a:off x="9999344" y="5848691"/>
            <a:ext cx="552831" cy="2137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81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6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C8D44-EF6A-13BC-6817-AC228E7F1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43EC3E-489B-CEB4-4095-951BDFE8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Model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3ED649-802D-69BB-23C7-3D8AE5F8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D73F4D2-601C-0517-F16D-BBAD2D5B0723}"/>
              </a:ext>
            </a:extLst>
          </p:cNvPr>
          <p:cNvSpPr/>
          <p:nvPr/>
        </p:nvSpPr>
        <p:spPr>
          <a:xfrm>
            <a:off x="3283270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Decisional Tree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C55A0C2-44DB-D3B9-C32B-8E5B6B4DF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6897" y="2134747"/>
            <a:ext cx="2954842" cy="23444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AECDE32-2B60-DE12-C7FD-0A92F0D8F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01" y="2136693"/>
            <a:ext cx="2954842" cy="239377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68980D4-40A4-6D34-5914-8DB735DD6E8A}"/>
              </a:ext>
            </a:extLst>
          </p:cNvPr>
          <p:cNvSpPr/>
          <p:nvPr/>
        </p:nvSpPr>
        <p:spPr>
          <a:xfrm>
            <a:off x="444413" y="1550198"/>
            <a:ext cx="2484654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Knowledge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3E7F811-5452-3B8D-6FB0-5977B8DF4A35}"/>
              </a:ext>
            </a:extLst>
          </p:cNvPr>
          <p:cNvSpPr/>
          <p:nvPr/>
        </p:nvSpPr>
        <p:spPr>
          <a:xfrm>
            <a:off x="6299351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Multinomial Logistic Regression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901240F-ADB4-AE2E-C6C5-4BC7DEADE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6774" y="2134375"/>
            <a:ext cx="2894454" cy="23448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FE153CE-B6C8-B491-1F11-15F55EABB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6" t="29341" r="546" b="17643"/>
          <a:stretch/>
        </p:blipFill>
        <p:spPr>
          <a:xfrm>
            <a:off x="444413" y="4468925"/>
            <a:ext cx="2276783" cy="98856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434D645-2CB1-ED5D-EEFE-3F358F5AD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" t="29168" r="-538" b="18604"/>
          <a:stretch/>
        </p:blipFill>
        <p:spPr>
          <a:xfrm>
            <a:off x="3444325" y="4433914"/>
            <a:ext cx="2182561" cy="94765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B7F63BE-EAD3-73A9-471D-D958B5610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70" r="18391" b="18529"/>
          <a:stretch/>
        </p:blipFill>
        <p:spPr>
          <a:xfrm>
            <a:off x="6428039" y="4435988"/>
            <a:ext cx="2182561" cy="946701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F6FCD3EB-A091-8F6B-5751-3D32C9AA9248}"/>
              </a:ext>
            </a:extLst>
          </p:cNvPr>
          <p:cNvSpPr/>
          <p:nvPr/>
        </p:nvSpPr>
        <p:spPr>
          <a:xfrm>
            <a:off x="9315432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Support Vector Machine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9E36BF76-1E95-2C83-E228-9222AAC21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6263" y="2137542"/>
            <a:ext cx="2890429" cy="2338516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286BCC3-C078-74D2-EA26-C7E1B49375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9" r="12502" b="19526"/>
          <a:stretch/>
        </p:blipFill>
        <p:spPr>
          <a:xfrm>
            <a:off x="9411753" y="4433914"/>
            <a:ext cx="2182561" cy="940303"/>
          </a:xfrm>
          <a:prstGeom prst="rect">
            <a:avLst/>
          </a:prstGeom>
        </p:spPr>
      </p:pic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C372569-084B-1E72-5667-7B2E9E56CFB0}"/>
              </a:ext>
            </a:extLst>
          </p:cNvPr>
          <p:cNvSpPr/>
          <p:nvPr/>
        </p:nvSpPr>
        <p:spPr>
          <a:xfrm>
            <a:off x="444413" y="5457486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Simple and completely</a:t>
            </a:r>
            <a:r>
              <a:rPr lang="en-GB" sz="1000" noProof="0" dirty="0">
                <a:solidFill>
                  <a:schemeClr val="tx1"/>
                </a:solidFill>
              </a:rPr>
              <a:t> explainable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Unsatisfactory performances overall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A3633B7-A9A3-32F3-BA68-90F67AB4C9C9}"/>
              </a:ext>
            </a:extLst>
          </p:cNvPr>
          <p:cNvSpPr/>
          <p:nvPr/>
        </p:nvSpPr>
        <p:spPr>
          <a:xfrm>
            <a:off x="3475816" y="5457486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Simple and completely</a:t>
            </a:r>
            <a:r>
              <a:rPr lang="en-GB" sz="1000" noProof="0" dirty="0">
                <a:solidFill>
                  <a:schemeClr val="tx1"/>
                </a:solidFill>
              </a:rPr>
              <a:t> explainable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Improves KB performance, but there are still too many signals misclassified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35E717B-EF00-40D1-164B-E16B9A69D243}"/>
              </a:ext>
            </a:extLst>
          </p:cNvPr>
          <p:cNvSpPr/>
          <p:nvPr/>
        </p:nvSpPr>
        <p:spPr>
          <a:xfrm>
            <a:off x="6491897" y="5457486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Simple, </a:t>
            </a:r>
            <a:r>
              <a:rPr lang="en-GB" sz="1000" noProof="0" dirty="0">
                <a:solidFill>
                  <a:schemeClr val="tx1"/>
                </a:solidFill>
              </a:rPr>
              <a:t>explainable and probabilistic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Performs similarly to KB classifier, but </a:t>
            </a:r>
            <a:r>
              <a:rPr lang="en-GB" sz="1000" dirty="0">
                <a:solidFill>
                  <a:schemeClr val="tx1"/>
                </a:solidFill>
              </a:rPr>
              <a:t>metrics improves for effective and dangerous</a:t>
            </a:r>
            <a:endParaRPr lang="en-GB" sz="1000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9614855-385D-2BAD-3F12-C496D75DDF90}"/>
              </a:ext>
            </a:extLst>
          </p:cNvPr>
          <p:cNvSpPr/>
          <p:nvPr/>
        </p:nvSpPr>
        <p:spPr>
          <a:xfrm>
            <a:off x="9364641" y="5455299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Capture nonlinear relationships between features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Hardly explainable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Best performances overall</a:t>
            </a:r>
          </a:p>
        </p:txBody>
      </p:sp>
    </p:spTree>
    <p:extLst>
      <p:ext uri="{BB962C8B-B14F-4D97-AF65-F5344CB8AC3E}">
        <p14:creationId xmlns:p14="http://schemas.microsoft.com/office/powerpoint/2010/main" val="292034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EB5-5633-EDDB-69BC-31A96409A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4C4C9B-C72C-4C1C-8159-B98FE1BB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A6BB38-1097-A883-8351-A8869454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Problem statement: recap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Knowledge based approach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Machine learning approach: tree - MLR - SVM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365DF9-A0B2-3CC4-B697-72D4D679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0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5D2A1-C5ED-77B3-8B4E-94755E504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C35A54-D5E2-96FA-4160-24CF2D37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5CD6AD-D03E-1F2D-9D49-6D144132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23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39CD335-33FB-08DE-34DB-BEE60706CDF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171211A-E8F2-D580-C62B-A752B1C038F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8834CC6-64F4-D8BD-9E8F-CCC63AF5F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" y="1487288"/>
            <a:ext cx="9564624" cy="4792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Feature extraction pipeline </a:t>
            </a:r>
            <a:r>
              <a:rPr lang="en-US" sz="1400" dirty="0"/>
              <a:t>defines three families of features:</a:t>
            </a:r>
          </a:p>
          <a:p>
            <a:r>
              <a:rPr lang="en-US" sz="1400" b="1" dirty="0"/>
              <a:t>Envelope features </a:t>
            </a:r>
            <a:r>
              <a:rPr lang="en-US" sz="1400" dirty="0"/>
              <a:t>(active areas of the signal):  These feature are the </a:t>
            </a:r>
            <a:r>
              <a:rPr lang="en-US" sz="1400" i="1" dirty="0"/>
              <a:t>most</a:t>
            </a:r>
            <a:r>
              <a:rPr lang="en-US" sz="1400" dirty="0"/>
              <a:t> </a:t>
            </a:r>
            <a:r>
              <a:rPr lang="en-US" sz="1400" i="1" dirty="0"/>
              <a:t>important</a:t>
            </a:r>
            <a:r>
              <a:rPr lang="en-US" sz="1400" dirty="0"/>
              <a:t> according to the feature importance of the models</a:t>
            </a:r>
          </a:p>
          <a:p>
            <a:r>
              <a:rPr lang="en-US" sz="1400" b="1" dirty="0"/>
              <a:t>Template matching </a:t>
            </a:r>
            <a:r>
              <a:rPr lang="en-US" sz="1400" dirty="0"/>
              <a:t>(signal morphology.): These features cover a </a:t>
            </a:r>
            <a:r>
              <a:rPr lang="en-US" sz="1400" i="1" dirty="0"/>
              <a:t>considerable</a:t>
            </a:r>
            <a:r>
              <a:rPr lang="en-US" sz="1400" dirty="0"/>
              <a:t> role in classification</a:t>
            </a:r>
          </a:p>
          <a:p>
            <a:r>
              <a:rPr lang="en-US" sz="1400" b="1" dirty="0"/>
              <a:t>STFT features</a:t>
            </a:r>
            <a:r>
              <a:rPr lang="en-US" sz="1400" dirty="0"/>
              <a:t> (average power across different frequency intervals): These features does </a:t>
            </a:r>
            <a:r>
              <a:rPr lang="en-US" sz="1400" i="1" dirty="0"/>
              <a:t>not</a:t>
            </a:r>
            <a:r>
              <a:rPr lang="en-US" sz="1400" dirty="0"/>
              <a:t> have a </a:t>
            </a:r>
            <a:r>
              <a:rPr lang="en-US" sz="1400" i="1" dirty="0"/>
              <a:t>considerable</a:t>
            </a:r>
            <a:r>
              <a:rPr lang="en-US" sz="1400" dirty="0"/>
              <a:t> impact on classification.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Classification</a:t>
            </a:r>
            <a:r>
              <a:rPr lang="en-US" sz="1400" dirty="0"/>
              <a:t> </a:t>
            </a:r>
            <a:r>
              <a:rPr lang="en-US" sz="1400" b="1" dirty="0"/>
              <a:t>phase</a:t>
            </a:r>
            <a:r>
              <a:rPr lang="en-US" sz="1400" dirty="0"/>
              <a:t> led to the following conclusions:</a:t>
            </a:r>
          </a:p>
          <a:p>
            <a:r>
              <a:rPr lang="en-US" sz="1400" b="1" dirty="0"/>
              <a:t>Knowledge-based</a:t>
            </a:r>
            <a:r>
              <a:rPr lang="en-US" sz="1400" dirty="0"/>
              <a:t> classifier is </a:t>
            </a:r>
            <a:r>
              <a:rPr lang="en-US" sz="1400" b="1" dirty="0"/>
              <a:t>not</a:t>
            </a:r>
            <a:r>
              <a:rPr lang="en-US" sz="1400" dirty="0"/>
              <a:t> </a:t>
            </a:r>
            <a:r>
              <a:rPr lang="en-US" sz="1400" b="1" dirty="0"/>
              <a:t>sufficient</a:t>
            </a:r>
            <a:r>
              <a:rPr lang="en-US" sz="1400" dirty="0"/>
              <a:t> to address properly the problem of classification</a:t>
            </a:r>
          </a:p>
          <a:p>
            <a:r>
              <a:rPr lang="en-US" sz="1400" b="1" dirty="0"/>
              <a:t>MLR</a:t>
            </a:r>
            <a:r>
              <a:rPr lang="en-US" sz="1400" dirty="0"/>
              <a:t> model </a:t>
            </a:r>
            <a:r>
              <a:rPr lang="en-US" sz="1400" b="1" dirty="0"/>
              <a:t>suggest</a:t>
            </a:r>
            <a:r>
              <a:rPr lang="en-US" sz="1400" dirty="0"/>
              <a:t> that </a:t>
            </a:r>
            <a:r>
              <a:rPr lang="en-US" sz="1400" b="1" dirty="0"/>
              <a:t>relationships</a:t>
            </a:r>
            <a:r>
              <a:rPr lang="en-US" sz="1400" dirty="0"/>
              <a:t> between features are </a:t>
            </a:r>
            <a:r>
              <a:rPr lang="en-US" sz="1400" b="1" dirty="0"/>
              <a:t>complex</a:t>
            </a:r>
            <a:r>
              <a:rPr lang="en-US" sz="1400" dirty="0"/>
              <a:t> </a:t>
            </a:r>
            <a:r>
              <a:rPr lang="en-US" sz="1400" b="1" dirty="0"/>
              <a:t>and</a:t>
            </a:r>
            <a:r>
              <a:rPr lang="en-US" sz="1400" dirty="0"/>
              <a:t> </a:t>
            </a:r>
            <a:r>
              <a:rPr lang="en-US" sz="1400" b="1" dirty="0"/>
              <a:t>nonlinear</a:t>
            </a:r>
            <a:r>
              <a:rPr lang="en-US" sz="1400" dirty="0"/>
              <a:t>, especially the ones between indifferent and effective signals</a:t>
            </a:r>
          </a:p>
          <a:p>
            <a:r>
              <a:rPr lang="en-US" sz="1400" b="1" dirty="0"/>
              <a:t>Tree</a:t>
            </a:r>
            <a:r>
              <a:rPr lang="en-US" sz="1400" dirty="0"/>
              <a:t> classifier </a:t>
            </a:r>
            <a:r>
              <a:rPr lang="en-US" sz="1400" b="1" dirty="0"/>
              <a:t>outperforms</a:t>
            </a:r>
            <a:r>
              <a:rPr lang="en-US" sz="1400" dirty="0"/>
              <a:t> the performances of both previous models because can </a:t>
            </a:r>
            <a:r>
              <a:rPr lang="en-US" sz="1400" i="1" dirty="0"/>
              <a:t>capture</a:t>
            </a:r>
            <a:r>
              <a:rPr lang="en-US" sz="1400" dirty="0"/>
              <a:t> more </a:t>
            </a:r>
            <a:r>
              <a:rPr lang="en-US" sz="1400" i="1" dirty="0"/>
              <a:t>deeper</a:t>
            </a:r>
            <a:r>
              <a:rPr lang="en-US" sz="1400" dirty="0"/>
              <a:t> </a:t>
            </a:r>
            <a:r>
              <a:rPr lang="en-US" sz="1400" b="1" dirty="0"/>
              <a:t>relationships</a:t>
            </a:r>
            <a:r>
              <a:rPr lang="en-US" sz="1400" dirty="0"/>
              <a:t> between features</a:t>
            </a:r>
          </a:p>
          <a:p>
            <a:r>
              <a:rPr lang="en-US" sz="1400" b="1" dirty="0"/>
              <a:t>SVM</a:t>
            </a:r>
            <a:r>
              <a:rPr lang="en-US" sz="1400" dirty="0"/>
              <a:t> classifier, </a:t>
            </a:r>
            <a:r>
              <a:rPr lang="en-US" sz="1400" b="1" dirty="0"/>
              <a:t>despite</a:t>
            </a:r>
            <a:r>
              <a:rPr lang="en-US" sz="1400" dirty="0"/>
              <a:t> its </a:t>
            </a:r>
            <a:r>
              <a:rPr lang="en-US" sz="1400" b="1" dirty="0"/>
              <a:t>complexity</a:t>
            </a:r>
            <a:r>
              <a:rPr lang="en-US" sz="1400" dirty="0"/>
              <a:t> and lower explainability, </a:t>
            </a:r>
            <a:r>
              <a:rPr lang="en-US" sz="1400" b="1" dirty="0"/>
              <a:t>reaches</a:t>
            </a:r>
            <a:r>
              <a:rPr lang="en-US" sz="1400" dirty="0"/>
              <a:t> the </a:t>
            </a:r>
            <a:r>
              <a:rPr lang="en-US" sz="1400" b="1" dirty="0"/>
              <a:t>highest</a:t>
            </a:r>
            <a:r>
              <a:rPr lang="en-US" sz="1400" dirty="0"/>
              <a:t> </a:t>
            </a:r>
            <a:r>
              <a:rPr lang="en-US" sz="1400" i="1" dirty="0"/>
              <a:t>performances</a:t>
            </a:r>
            <a:r>
              <a:rPr lang="en-US" sz="1400" dirty="0"/>
              <a:t>, even in terms of dangerousness of misclassification errors</a:t>
            </a:r>
          </a:p>
          <a:p>
            <a:pPr marL="0" indent="0"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4321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47CC9-A502-4A49-FA21-20EFD5C98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494FF-5AEF-98CA-63A3-E8058704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D178B1-4A2E-0A23-563F-CAFF47F02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Problem statement: recap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Knowledge based approach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Machine learning approach: tree - MLR - SVM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0FC53A-3089-429E-39DF-84C64EBF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90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77CB2-5D61-C05A-9CE2-C67AEB83C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F571E-0F09-DDB9-30FB-B216E6D8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recap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5BD7BB-0113-B12E-411E-0172149D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F18BE-B393-796E-FE67-037A27A0C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0" y="2524335"/>
            <a:ext cx="3126621" cy="277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6CFC44F8-BBD5-60C5-91DF-D5544766563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4" t="41568" r="14972" b="37955"/>
          <a:stretch/>
        </p:blipFill>
        <p:spPr>
          <a:xfrm>
            <a:off x="3735832" y="1693579"/>
            <a:ext cx="1088390" cy="1435657"/>
          </a:xfrm>
          <a:prstGeom prst="rect">
            <a:avLst/>
          </a:prstGeom>
        </p:spPr>
      </p:pic>
      <p:pic>
        <p:nvPicPr>
          <p:cNvPr id="9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F429770E-EBD3-67B0-4CA2-8E8EE03B3F9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0" t="66704" r="24870" b="5941"/>
          <a:stretch/>
        </p:blipFill>
        <p:spPr>
          <a:xfrm>
            <a:off x="3735832" y="4866083"/>
            <a:ext cx="1088390" cy="1435657"/>
          </a:xfrm>
          <a:prstGeom prst="rect">
            <a:avLst/>
          </a:prstGeom>
        </p:spPr>
      </p:pic>
      <p:pic>
        <p:nvPicPr>
          <p:cNvPr id="10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FA6DA5FF-EADB-5FFE-E1E5-BF231D01A1E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5" r="29332" b="59081"/>
          <a:stretch/>
        </p:blipFill>
        <p:spPr>
          <a:xfrm>
            <a:off x="3735832" y="3279831"/>
            <a:ext cx="1088390" cy="1435657"/>
          </a:xfrm>
          <a:prstGeom prst="rect">
            <a:avLst/>
          </a:prstGeom>
        </p:spPr>
      </p:pic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CA64E9B9-CBF4-909E-47DE-D4466A488B56}"/>
              </a:ext>
            </a:extLst>
          </p:cNvPr>
          <p:cNvCxnSpPr>
            <a:endCxn id="8" idx="1"/>
          </p:cNvCxnSpPr>
          <p:nvPr/>
        </p:nvCxnSpPr>
        <p:spPr>
          <a:xfrm flipV="1">
            <a:off x="1925574" y="2411408"/>
            <a:ext cx="1810258" cy="1429072"/>
          </a:xfrm>
          <a:prstGeom prst="bentConnector3">
            <a:avLst>
              <a:gd name="adj1" fmla="val 24239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0712FBCD-0137-FA32-9569-03CF95A1EC3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998726" y="3997659"/>
            <a:ext cx="173710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79E8C192-C5E7-A5D1-E473-FBB792D99DF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42694" y="4274691"/>
            <a:ext cx="1993138" cy="130922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EF69C166-4824-A143-18DE-23E560AE5B22}"/>
              </a:ext>
            </a:extLst>
          </p:cNvPr>
          <p:cNvSpPr/>
          <p:nvPr/>
        </p:nvSpPr>
        <p:spPr>
          <a:xfrm>
            <a:off x="4952240" y="2218521"/>
            <a:ext cx="121996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Indifferent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38F9AE75-29B1-87BB-80AE-90D3BFDE0415}"/>
              </a:ext>
            </a:extLst>
          </p:cNvPr>
          <p:cNvSpPr/>
          <p:nvPr/>
        </p:nvSpPr>
        <p:spPr>
          <a:xfrm>
            <a:off x="4952240" y="3844752"/>
            <a:ext cx="1219960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Dangerous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46FE8F1-1230-C0B3-4ABF-8095A9C23C0F}"/>
              </a:ext>
            </a:extLst>
          </p:cNvPr>
          <p:cNvSpPr/>
          <p:nvPr/>
        </p:nvSpPr>
        <p:spPr>
          <a:xfrm>
            <a:off x="4952240" y="5431004"/>
            <a:ext cx="121996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Effective</a:t>
            </a:r>
          </a:p>
        </p:txBody>
      </p: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24C17911-52DC-4F80-0333-BF33E1439A0B}"/>
              </a:ext>
            </a:extLst>
          </p:cNvPr>
          <p:cNvCxnSpPr>
            <a:cxnSpLocks/>
            <a:stCxn id="20" idx="3"/>
            <a:endCxn id="43" idx="0"/>
          </p:cNvCxnSpPr>
          <p:nvPr/>
        </p:nvCxnSpPr>
        <p:spPr>
          <a:xfrm>
            <a:off x="6172200" y="2371428"/>
            <a:ext cx="1796796" cy="860020"/>
          </a:xfrm>
          <a:prstGeom prst="bentConnector2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DB011DF-861B-E6D2-C75D-827B2325D908}"/>
              </a:ext>
            </a:extLst>
          </p:cNvPr>
          <p:cNvCxnSpPr>
            <a:cxnSpLocks/>
            <a:stCxn id="21" idx="3"/>
            <a:endCxn id="43" idx="1"/>
          </p:cNvCxnSpPr>
          <p:nvPr/>
        </p:nvCxnSpPr>
        <p:spPr>
          <a:xfrm>
            <a:off x="6172200" y="3997659"/>
            <a:ext cx="1031047" cy="0"/>
          </a:xfrm>
          <a:prstGeom prst="line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a gomito 38">
            <a:extLst>
              <a:ext uri="{FF2B5EF4-FFF2-40B4-BE49-F238E27FC236}">
                <a16:creationId xmlns:a16="http://schemas.microsoft.com/office/drawing/2014/main" id="{0C493FB9-B874-8DC4-ADBA-65594136D716}"/>
              </a:ext>
            </a:extLst>
          </p:cNvPr>
          <p:cNvCxnSpPr>
            <a:cxnSpLocks/>
            <a:stCxn id="22" idx="3"/>
            <a:endCxn id="43" idx="2"/>
          </p:cNvCxnSpPr>
          <p:nvPr/>
        </p:nvCxnSpPr>
        <p:spPr>
          <a:xfrm flipV="1">
            <a:off x="6172200" y="4763869"/>
            <a:ext cx="1796796" cy="820042"/>
          </a:xfrm>
          <a:prstGeom prst="bentConnector2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3" name="Immagine 42">
            <a:extLst>
              <a:ext uri="{FF2B5EF4-FFF2-40B4-BE49-F238E27FC236}">
                <a16:creationId xmlns:a16="http://schemas.microsoft.com/office/drawing/2014/main" id="{59676ECA-08B9-09E8-53F5-6B0D4E7B9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247" y="3231448"/>
            <a:ext cx="1531497" cy="1532421"/>
          </a:xfrm>
          <a:prstGeom prst="rect">
            <a:avLst/>
          </a:prstGeom>
        </p:spPr>
      </p:pic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9294D4C1-7991-E751-2727-E6FC3BD034E3}"/>
              </a:ext>
            </a:extLst>
          </p:cNvPr>
          <p:cNvCxnSpPr>
            <a:cxnSpLocks/>
            <a:stCxn id="43" idx="3"/>
            <a:endCxn id="52" idx="1"/>
          </p:cNvCxnSpPr>
          <p:nvPr/>
        </p:nvCxnSpPr>
        <p:spPr>
          <a:xfrm flipV="1">
            <a:off x="8734744" y="3993019"/>
            <a:ext cx="706812" cy="4640"/>
          </a:xfrm>
          <a:prstGeom prst="line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219B369A-A3E1-3021-E738-213C9AA293FB}"/>
              </a:ext>
            </a:extLst>
          </p:cNvPr>
          <p:cNvSpPr/>
          <p:nvPr/>
        </p:nvSpPr>
        <p:spPr>
          <a:xfrm>
            <a:off x="9441556" y="3711347"/>
            <a:ext cx="1320932" cy="56334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PREDICTION</a:t>
            </a:r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AA037613-B0F2-40C7-D9C4-966B8A409EE7}"/>
              </a:ext>
            </a:extLst>
          </p:cNvPr>
          <p:cNvSpPr/>
          <p:nvPr/>
        </p:nvSpPr>
        <p:spPr>
          <a:xfrm>
            <a:off x="9441556" y="4615314"/>
            <a:ext cx="2276783" cy="1532421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rgbClr val="C00000"/>
                </a:solidFill>
              </a:rPr>
              <a:t>DATA 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Cleaning</a:t>
            </a:r>
            <a:r>
              <a:rPr lang="en-GB" sz="1200" noProof="0" dirty="0">
                <a:solidFill>
                  <a:schemeClr val="tx1"/>
                </a:solidFill>
              </a:rPr>
              <a:t> from </a:t>
            </a:r>
            <a:r>
              <a:rPr lang="en-GB" sz="1200" b="1" noProof="0" dirty="0">
                <a:solidFill>
                  <a:schemeClr val="tx1"/>
                </a:solidFill>
              </a:rPr>
              <a:t>unclear</a:t>
            </a:r>
            <a:r>
              <a:rPr lang="en-GB" sz="1200" noProof="0" dirty="0">
                <a:solidFill>
                  <a:schemeClr val="tx1"/>
                </a:solidFill>
              </a:rPr>
              <a:t> traces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tx1"/>
                </a:solidFill>
              </a:rPr>
              <a:t>Doubled</a:t>
            </a:r>
            <a:r>
              <a:rPr lang="en-GB" sz="1200" dirty="0">
                <a:solidFill>
                  <a:schemeClr val="tx1"/>
                </a:solidFill>
              </a:rPr>
              <a:t> subject and signals </a:t>
            </a:r>
            <a:r>
              <a:rPr lang="en-GB" sz="1200" b="1" dirty="0">
                <a:solidFill>
                  <a:schemeClr val="tx1"/>
                </a:solidFill>
              </a:rPr>
              <a:t>removal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Traces </a:t>
            </a:r>
            <a:r>
              <a:rPr lang="en-GB" sz="1200" b="1" dirty="0">
                <a:solidFill>
                  <a:schemeClr val="tx1"/>
                </a:solidFill>
              </a:rPr>
              <a:t>alignment</a:t>
            </a:r>
            <a:endParaRPr lang="en-GB" sz="1200" b="1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11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7E587-F624-18D0-6624-4DAD03027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A5DAB6-10DB-99EF-90A0-81961259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210F07-2624-F271-DFAB-E668925B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Problem statement: recap</a:t>
            </a:r>
          </a:p>
          <a:p>
            <a:r>
              <a:rPr lang="en-US" sz="2000" dirty="0"/>
              <a:t>Feature extraction </a:t>
            </a:r>
          </a:p>
          <a:p>
            <a:pPr lvl="1"/>
            <a:r>
              <a:rPr lang="en-US" sz="1600" dirty="0"/>
              <a:t>Envelope features</a:t>
            </a:r>
          </a:p>
          <a:p>
            <a:pPr lvl="1"/>
            <a:r>
              <a:rPr lang="en-US" sz="1600" dirty="0"/>
              <a:t>Template matching features</a:t>
            </a:r>
          </a:p>
          <a:p>
            <a:pPr lvl="1"/>
            <a:r>
              <a:rPr lang="en-US" sz="1600" dirty="0"/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Knowledge based approach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Machine learning approach: tree - MLR - SVM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541900-710B-1757-94E2-27EFC9180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06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9C922-5BA3-372C-C086-93938DC4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285BD3-4E98-BBC8-83F7-701489B3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extraction pipeline overview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80B7E4-3AC3-8417-3CC8-37E59E6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Immagine 2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DAB19777-4A53-7FD5-0AB4-E85E3F2A6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64659" r="8580" b="5439"/>
          <a:stretch/>
        </p:blipFill>
        <p:spPr>
          <a:xfrm>
            <a:off x="3682389" y="1490351"/>
            <a:ext cx="4183258" cy="1130638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8B01773-427F-5C75-7AEC-ED71A2EEA8A4}"/>
              </a:ext>
            </a:extLst>
          </p:cNvPr>
          <p:cNvSpPr/>
          <p:nvPr/>
        </p:nvSpPr>
        <p:spPr>
          <a:xfrm>
            <a:off x="4351924" y="2866695"/>
            <a:ext cx="3075643" cy="55214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C634A882-C85F-B18B-BC70-0BCD07D1D6AA}"/>
              </a:ext>
            </a:extLst>
          </p:cNvPr>
          <p:cNvSpPr/>
          <p:nvPr/>
        </p:nvSpPr>
        <p:spPr>
          <a:xfrm>
            <a:off x="5818124" y="2659305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B6B3AFF-83BC-7714-F2F3-E8172C8C5C40}"/>
              </a:ext>
            </a:extLst>
          </p:cNvPr>
          <p:cNvSpPr/>
          <p:nvPr/>
        </p:nvSpPr>
        <p:spPr>
          <a:xfrm>
            <a:off x="1048513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Envelope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4EB163B-5DD8-B3AE-8458-CCA611887B08}"/>
              </a:ext>
            </a:extLst>
          </p:cNvPr>
          <p:cNvSpPr/>
          <p:nvPr/>
        </p:nvSpPr>
        <p:spPr>
          <a:xfrm>
            <a:off x="4923529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Template matching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9828C5E-16C0-2F49-27DF-DCC33449B7B3}"/>
              </a:ext>
            </a:extLst>
          </p:cNvPr>
          <p:cNvSpPr/>
          <p:nvPr/>
        </p:nvSpPr>
        <p:spPr>
          <a:xfrm>
            <a:off x="8743681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STFT based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3005DD9-499B-4DD1-96E1-FE4B738CD10E}"/>
              </a:ext>
            </a:extLst>
          </p:cNvPr>
          <p:cNvGrpSpPr/>
          <p:nvPr/>
        </p:nvGrpSpPr>
        <p:grpSpPr>
          <a:xfrm>
            <a:off x="688849" y="4728451"/>
            <a:ext cx="2651759" cy="1497700"/>
            <a:chOff x="269748" y="2684772"/>
            <a:chExt cx="6121400" cy="3821222"/>
          </a:xfrm>
        </p:grpSpPr>
        <p:pic>
          <p:nvPicPr>
            <p:cNvPr id="10" name="Immagine 9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BF566BC2-D1A7-EC04-AF69-798860A4E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05D1B71-2174-3943-4B8E-CBB783D4376F}"/>
                </a:ext>
              </a:extLst>
            </p:cNvPr>
            <p:cNvSpPr/>
            <p:nvPr/>
          </p:nvSpPr>
          <p:spPr>
            <a:xfrm>
              <a:off x="2062468" y="2768009"/>
              <a:ext cx="2731381" cy="283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2EFA38F9-21F4-D1A6-70A5-6C7EC91CF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3" y="2684772"/>
              <a:ext cx="5742148" cy="283120"/>
            </a:xfrm>
            <a:prstGeom prst="rect">
              <a:avLst/>
            </a:prstGeom>
          </p:spPr>
        </p:pic>
      </p:grp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75CEAF4-48A0-C168-E90A-864107CD769E}"/>
              </a:ext>
            </a:extLst>
          </p:cNvPr>
          <p:cNvSpPr/>
          <p:nvPr/>
        </p:nvSpPr>
        <p:spPr>
          <a:xfrm>
            <a:off x="1214652" y="4151690"/>
            <a:ext cx="1546836" cy="30829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Signal active areas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5D665D6-805C-22E6-EC18-E9D1D5C163DB}"/>
              </a:ext>
            </a:extLst>
          </p:cNvPr>
          <p:cNvSpPr/>
          <p:nvPr/>
        </p:nvSpPr>
        <p:spPr>
          <a:xfrm>
            <a:off x="5000232" y="4151690"/>
            <a:ext cx="1779023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Morphological information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1AA7ADA-564E-57B6-B701-FF9A41F042AA}"/>
              </a:ext>
            </a:extLst>
          </p:cNvPr>
          <p:cNvSpPr/>
          <p:nvPr/>
        </p:nvSpPr>
        <p:spPr>
          <a:xfrm>
            <a:off x="8797537" y="4151690"/>
            <a:ext cx="1832879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Time-frequency information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223EC2A3-F7F0-FB85-FCFD-42EC789E1CA7}"/>
              </a:ext>
            </a:extLst>
          </p:cNvPr>
          <p:cNvGrpSpPr/>
          <p:nvPr/>
        </p:nvGrpSpPr>
        <p:grpSpPr>
          <a:xfrm>
            <a:off x="4465359" y="4727447"/>
            <a:ext cx="2848771" cy="1609344"/>
            <a:chOff x="5989320" y="1866100"/>
            <a:chExt cx="5935980" cy="3475246"/>
          </a:xfrm>
        </p:grpSpPr>
        <p:pic>
          <p:nvPicPr>
            <p:cNvPr id="25" name="Immagine 24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BC1A79B6-CA38-FAA9-EAC9-0E528C8DF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471" r="8575" b="5438"/>
            <a:stretch/>
          </p:blipFill>
          <p:spPr>
            <a:xfrm>
              <a:off x="5989320" y="1866100"/>
              <a:ext cx="5935980" cy="3475246"/>
            </a:xfrm>
            <a:prstGeom prst="rect">
              <a:avLst/>
            </a:prstGeom>
          </p:spPr>
        </p:pic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1CF91C9-E347-CBC7-84AD-B2B433173C0C}"/>
                </a:ext>
              </a:extLst>
            </p:cNvPr>
            <p:cNvSpPr/>
            <p:nvPr/>
          </p:nvSpPr>
          <p:spPr>
            <a:xfrm>
              <a:off x="8402320" y="3870960"/>
              <a:ext cx="81280" cy="812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E920E941-30C9-50A6-C6F5-5DD5C780E436}"/>
                    </a:ext>
                  </a:extLst>
                </p:cNvPr>
                <p:cNvSpPr txBox="1"/>
                <p:nvPr/>
              </p:nvSpPr>
              <p:spPr>
                <a:xfrm>
                  <a:off x="7418750" y="3660942"/>
                  <a:ext cx="1115061" cy="4196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𝑝𝑒𝑎𝑘</m:t>
                        </m:r>
                        <m:r>
                          <a:rPr lang="it-IT" sz="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  <m:r>
                          <a:rPr lang="it-IT" sz="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3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E920E941-30C9-50A6-C6F5-5DD5C780E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750" y="3660942"/>
                  <a:ext cx="1115061" cy="41961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Immagine 27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337676B5-3205-F991-E3BC-7F7E1A9F8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8423833" y="4727447"/>
            <a:ext cx="2676983" cy="1567966"/>
          </a:xfrm>
          <a:prstGeom prst="rect">
            <a:avLst/>
          </a:prstGeom>
        </p:spPr>
      </p:pic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BE392094-A054-CBE3-02A2-6EA8ED7B869C}"/>
              </a:ext>
            </a:extLst>
          </p:cNvPr>
          <p:cNvCxnSpPr>
            <a:stCxn id="6" idx="2"/>
            <a:endCxn id="5" idx="0"/>
          </p:cNvCxnSpPr>
          <p:nvPr/>
        </p:nvCxnSpPr>
        <p:spPr>
          <a:xfrm rot="5400000">
            <a:off x="3800283" y="1633289"/>
            <a:ext cx="303910" cy="3875017"/>
          </a:xfrm>
          <a:prstGeom prst="bent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0BFF9A0E-696C-C4C4-9311-768002FA7BF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7647866" y="1660721"/>
            <a:ext cx="303910" cy="382015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850611A-CC93-E7ED-8BB6-3F72718B7EC1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5889745" y="3418842"/>
            <a:ext cx="1" cy="30391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137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671CA-091D-8D17-60F4-4B8742BF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F3C9B9-88BC-0749-65B1-C16C428D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features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8B3DA8-EAD9-287F-5885-423864A8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0245" y="1380744"/>
                <a:ext cx="4957875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050" b="1" dirty="0"/>
                  <a:t>The aim of the analysis is finding where a signal has active areas</a:t>
                </a:r>
              </a:p>
              <a:p>
                <a:pPr marL="0" indent="0">
                  <a:buNone/>
                </a:pPr>
                <a:endParaRPr lang="en-US" sz="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05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𝐸𝑛</m:t>
                      </m:r>
                      <m:sSub>
                        <m:sSubPr>
                          <m:ctrlP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05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it-IT" sz="105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sz="105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05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105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050" b="0" dirty="0"/>
              </a:p>
              <a:p>
                <a:pPr marL="0" indent="0">
                  <a:buNone/>
                </a:pPr>
                <a:r>
                  <a:rPr lang="en-US" sz="1050" dirty="0"/>
                  <a:t>The window length has been fixed empirically to N=30.</a:t>
                </a:r>
              </a:p>
              <a:p>
                <a:pPr marL="0" indent="0">
                  <a:buNone/>
                </a:pPr>
                <a:r>
                  <a:rPr lang="en-US" sz="1050" dirty="0"/>
                  <a:t>The </a:t>
                </a:r>
                <a:r>
                  <a:rPr lang="en-US" sz="1050" b="1" dirty="0"/>
                  <a:t>proposed</a:t>
                </a:r>
                <a:r>
                  <a:rPr lang="en-US" sz="1050" dirty="0"/>
                  <a:t> </a:t>
                </a:r>
                <a:r>
                  <a:rPr lang="en-US" sz="1050" b="1" dirty="0"/>
                  <a:t>analysis</a:t>
                </a:r>
                <a:r>
                  <a:rPr lang="en-US" sz="1050" dirty="0"/>
                  <a:t> pipeline is made </a:t>
                </a:r>
                <a:r>
                  <a:rPr lang="en-US" sz="1050" b="1" dirty="0"/>
                  <a:t>of 3 main steps </a:t>
                </a:r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GB" sz="1000" i="1" dirty="0">
                    <a:solidFill>
                      <a:schemeClr val="bg1">
                        <a:lumMod val="50000"/>
                      </a:schemeClr>
                    </a:solidFill>
                  </a:rPr>
                  <a:t>signal has been windowed between 0.17 and 0.6 seconds.</a:t>
                </a:r>
                <a:r>
                  <a:rPr lang="en-US" sz="1000" i="1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lang="en-US" sz="1050" dirty="0"/>
                  <a:t>: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1050" b="1" dirty="0"/>
                  <a:t>Envelope derivative computing</a:t>
                </a:r>
                <a:r>
                  <a:rPr lang="en-US" sz="1050" dirty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𝑑𝐸𝑛𝑣</m:t>
                        </m:r>
                      </m:num>
                      <m:den>
                        <m: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it-IT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it-IT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sz="105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050" dirty="0"/>
              </a:p>
              <a:p>
                <a:pPr>
                  <a:buFont typeface="+mj-lt"/>
                  <a:buAutoNum type="arabicPeriod"/>
                </a:pPr>
                <a:r>
                  <a:rPr lang="en-GB" sz="1050" b="1" dirty="0"/>
                  <a:t>Derivative thresholding</a:t>
                </a:r>
                <a:r>
                  <a:rPr lang="en-GB" sz="1050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GB" sz="1050" b="1" dirty="0"/>
                  <a:t>Time thresholds of active areas definition</a:t>
                </a:r>
                <a:endParaRPr lang="en-GB" sz="1050" dirty="0"/>
              </a:p>
              <a:p>
                <a:pPr marL="0" indent="0">
                  <a:buNone/>
                </a:pPr>
                <a:r>
                  <a:rPr lang="en-US" sz="1000" dirty="0"/>
                  <a:t>Starting from active areas definition the following features have been computed: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i="1" u="sng" dirty="0"/>
                  <a:t>Number</a:t>
                </a:r>
                <a:r>
                  <a:rPr lang="en-US" sz="1000" dirty="0"/>
                  <a:t> of active area detected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dirty="0"/>
                  <a:t>Signal and envelope </a:t>
                </a:r>
                <a:r>
                  <a:rPr lang="en-US" sz="1000" i="1" u="sng" dirty="0"/>
                  <a:t>peaks</a:t>
                </a:r>
                <a:r>
                  <a:rPr lang="en-US" sz="1000" dirty="0"/>
                  <a:t> absolute values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000" i="1" dirty="0"/>
                  <a:t>In order of magnitude</a:t>
                </a:r>
                <a:r>
                  <a:rPr lang="en-US" sz="1000" dirty="0"/>
                  <a:t>: Dominant, Subdominant, Minor  peak value and time </a:t>
                </a:r>
                <a:r>
                  <a:rPr lang="en-US" sz="800" dirty="0"/>
                  <a:t>(3 features from </a:t>
                </a:r>
                <a:r>
                  <a:rPr lang="en-US" sz="800" dirty="0" err="1"/>
                  <a:t>Rov</a:t>
                </a:r>
                <a:r>
                  <a:rPr lang="en-US" sz="800" dirty="0"/>
                  <a:t> signal + 3 features from envelope signal)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000" i="1" dirty="0"/>
                  <a:t>In order of occurrence</a:t>
                </a:r>
                <a:r>
                  <a:rPr lang="en-US" sz="1000" dirty="0"/>
                  <a:t>: First, Second, Third peak value and time </a:t>
                </a:r>
                <a:r>
                  <a:rPr lang="en-US" sz="800" dirty="0"/>
                  <a:t>(3 features from </a:t>
                </a:r>
                <a:r>
                  <a:rPr lang="en-US" sz="800" dirty="0" err="1"/>
                  <a:t>Rov</a:t>
                </a:r>
                <a:r>
                  <a:rPr lang="en-US" sz="800" dirty="0"/>
                  <a:t> signal + 3 features from envelope signal)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i="1" u="sng" dirty="0"/>
                  <a:t>Duration</a:t>
                </a:r>
                <a:r>
                  <a:rPr lang="en-US" sz="1000" dirty="0"/>
                  <a:t> of active signal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dirty="0"/>
                  <a:t>Silent phase within signal duration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dirty="0"/>
                  <a:t>Ratios between couple of features</a:t>
                </a:r>
              </a:p>
              <a:p>
                <a:pPr marL="742950" lvl="1" indent="-285750"/>
                <a:r>
                  <a:rPr lang="en-US" sz="1000" dirty="0"/>
                  <a:t>Atrio to ventricular ratio, subdominant to dominant ratio…</a:t>
                </a:r>
              </a:p>
              <a:p>
                <a:pPr>
                  <a:buFont typeface="+mj-lt"/>
                  <a:buAutoNum type="arabicPeriod"/>
                </a:pPr>
                <a:endParaRPr lang="en-US" sz="200" dirty="0"/>
              </a:p>
              <a:p>
                <a:pPr marL="0" indent="0">
                  <a:buNone/>
                </a:pPr>
                <a:endParaRPr lang="en-US" sz="105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245" y="1380744"/>
                <a:ext cx="4957875" cy="4747457"/>
              </a:xfrm>
              <a:blipFill>
                <a:blip r:embed="rId3"/>
                <a:stretch>
                  <a:fillRect t="-257" b="-501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F62F145F-E7C6-F26E-3659-A471F1B0AB37}"/>
              </a:ext>
            </a:extLst>
          </p:cNvPr>
          <p:cNvGrpSpPr/>
          <p:nvPr/>
        </p:nvGrpSpPr>
        <p:grpSpPr>
          <a:xfrm>
            <a:off x="5495544" y="1719760"/>
            <a:ext cx="6582054" cy="4069424"/>
            <a:chOff x="4509618" y="1452900"/>
            <a:chExt cx="7531404" cy="467392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34B8810-4705-6E18-E32D-986A62ECBAD6}"/>
                </a:ext>
              </a:extLst>
            </p:cNvPr>
            <p:cNvSpPr/>
            <p:nvPr/>
          </p:nvSpPr>
          <p:spPr>
            <a:xfrm>
              <a:off x="5734020" y="2179664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Immagine 6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D0F1DF3-00E9-BCA7-8D55-C525C07FE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5" t="6916" r="51700" b="50000"/>
            <a:stretch/>
          </p:blipFill>
          <p:spPr>
            <a:xfrm>
              <a:off x="4509618" y="1452900"/>
              <a:ext cx="3428929" cy="1976443"/>
            </a:xfrm>
            <a:prstGeom prst="rect">
              <a:avLst/>
            </a:prstGeom>
          </p:spPr>
        </p:pic>
        <p:pic>
          <p:nvPicPr>
            <p:cNvPr id="8" name="Immagine 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DEDBCC5F-596B-81BF-6F6E-7A506576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8" t="6745" r="7907" b="50171"/>
            <a:stretch/>
          </p:blipFill>
          <p:spPr>
            <a:xfrm>
              <a:off x="8612093" y="1452900"/>
              <a:ext cx="3428929" cy="1976443"/>
            </a:xfrm>
            <a:prstGeom prst="rect">
              <a:avLst/>
            </a:prstGeom>
          </p:spPr>
        </p:pic>
        <p:pic>
          <p:nvPicPr>
            <p:cNvPr id="10" name="Immagine 9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3E6CB8F8-53FF-025E-6C08-2AA42174C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25" t="52771" r="7700" b="4145"/>
            <a:stretch/>
          </p:blipFill>
          <p:spPr>
            <a:xfrm>
              <a:off x="6178295" y="3708497"/>
              <a:ext cx="4195553" cy="2418327"/>
            </a:xfrm>
            <a:prstGeom prst="rect">
              <a:avLst/>
            </a:prstGeom>
          </p:spPr>
        </p:pic>
        <p:sp>
          <p:nvSpPr>
            <p:cNvPr id="11" name="Freccia a destra 10">
              <a:extLst>
                <a:ext uri="{FF2B5EF4-FFF2-40B4-BE49-F238E27FC236}">
                  <a16:creationId xmlns:a16="http://schemas.microsoft.com/office/drawing/2014/main" id="{2FC3E1D4-A685-3101-EAED-B438A7D4EB5A}"/>
                </a:ext>
              </a:extLst>
            </p:cNvPr>
            <p:cNvSpPr/>
            <p:nvPr/>
          </p:nvSpPr>
          <p:spPr>
            <a:xfrm>
              <a:off x="8065008" y="2339684"/>
              <a:ext cx="420624" cy="160020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Freccia a destra 12">
              <a:extLst>
                <a:ext uri="{FF2B5EF4-FFF2-40B4-BE49-F238E27FC236}">
                  <a16:creationId xmlns:a16="http://schemas.microsoft.com/office/drawing/2014/main" id="{27F4EE09-F285-4D97-5CBC-0A0EECE45237}"/>
                </a:ext>
              </a:extLst>
            </p:cNvPr>
            <p:cNvSpPr/>
            <p:nvPr/>
          </p:nvSpPr>
          <p:spPr>
            <a:xfrm rot="5400000">
              <a:off x="8207396" y="3366248"/>
              <a:ext cx="329381" cy="22709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B3F5FA28-B8D1-C10A-76CB-BAB8EE06E026}"/>
                </a:ext>
              </a:extLst>
            </p:cNvPr>
            <p:cNvSpPr/>
            <p:nvPr/>
          </p:nvSpPr>
          <p:spPr>
            <a:xfrm>
              <a:off x="5528302" y="1452900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8EB2B9D-FF4D-28E7-9BC6-8804D596A216}"/>
                </a:ext>
              </a:extLst>
            </p:cNvPr>
            <p:cNvSpPr/>
            <p:nvPr/>
          </p:nvSpPr>
          <p:spPr>
            <a:xfrm>
              <a:off x="9576046" y="1460525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F23E1BAD-CC44-BE23-F501-D2E06F9BD7D2}"/>
                </a:ext>
              </a:extLst>
            </p:cNvPr>
            <p:cNvSpPr/>
            <p:nvPr/>
          </p:nvSpPr>
          <p:spPr>
            <a:xfrm>
              <a:off x="7402441" y="3753513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50B2964B-D0F9-C2C1-7093-CACC778C98C9}"/>
              </a:ext>
            </a:extLst>
          </p:cNvPr>
          <p:cNvGrpSpPr/>
          <p:nvPr/>
        </p:nvGrpSpPr>
        <p:grpSpPr>
          <a:xfrm>
            <a:off x="5495544" y="2028427"/>
            <a:ext cx="6389954" cy="3774325"/>
            <a:chOff x="269748" y="2697378"/>
            <a:chExt cx="6121400" cy="3808616"/>
          </a:xfrm>
        </p:grpSpPr>
        <p:pic>
          <p:nvPicPr>
            <p:cNvPr id="5" name="Immagine 4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CAFE8141-4F9A-60BD-646F-47FF4811E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B1E2EFE2-369B-E7DD-9D2A-B41784C8771D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45845A31-AE99-7EB5-4DC6-4A8320FF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sp>
        <p:nvSpPr>
          <p:cNvPr id="19" name="Ovale 18">
            <a:extLst>
              <a:ext uri="{FF2B5EF4-FFF2-40B4-BE49-F238E27FC236}">
                <a16:creationId xmlns:a16="http://schemas.microsoft.com/office/drawing/2014/main" id="{B365DABB-2A5D-B467-C45D-D6D1E7423552}"/>
              </a:ext>
            </a:extLst>
          </p:cNvPr>
          <p:cNvSpPr/>
          <p:nvPr/>
        </p:nvSpPr>
        <p:spPr>
          <a:xfrm>
            <a:off x="7901940" y="3682916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2A1F2F77-7FF2-ACD7-CEFF-525F10BC335E}"/>
              </a:ext>
            </a:extLst>
          </p:cNvPr>
          <p:cNvSpPr/>
          <p:nvPr/>
        </p:nvSpPr>
        <p:spPr>
          <a:xfrm>
            <a:off x="8354801" y="4288165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391C412-B19F-6625-9EB3-8C21D75AA841}"/>
              </a:ext>
            </a:extLst>
          </p:cNvPr>
          <p:cNvSpPr/>
          <p:nvPr/>
        </p:nvSpPr>
        <p:spPr>
          <a:xfrm>
            <a:off x="8893080" y="3067155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09D89E5C-BB87-9A10-CABD-73A2E23F099E}"/>
              </a:ext>
            </a:extLst>
          </p:cNvPr>
          <p:cNvCxnSpPr/>
          <p:nvPr/>
        </p:nvCxnSpPr>
        <p:spPr>
          <a:xfrm>
            <a:off x="7546848" y="2895600"/>
            <a:ext cx="16642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67720C0-4351-68E5-54B5-6065DF178E02}"/>
              </a:ext>
            </a:extLst>
          </p:cNvPr>
          <p:cNvSpPr txBox="1"/>
          <p:nvPr/>
        </p:nvSpPr>
        <p:spPr>
          <a:xfrm>
            <a:off x="7763256" y="2599934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00D10D-5846-2D5B-C664-C3187BC70A5B}"/>
              </a:ext>
            </a:extLst>
          </p:cNvPr>
          <p:cNvSpPr txBox="1"/>
          <p:nvPr/>
        </p:nvSpPr>
        <p:spPr>
          <a:xfrm>
            <a:off x="8275416" y="2601593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4945755-E610-FCC2-5C86-3205B7151D51}"/>
              </a:ext>
            </a:extLst>
          </p:cNvPr>
          <p:cNvSpPr txBox="1"/>
          <p:nvPr/>
        </p:nvSpPr>
        <p:spPr>
          <a:xfrm>
            <a:off x="8808618" y="2599934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984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0725F-3488-AC8F-64ED-EE196072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0F280-CC75-7142-AC72-2ED5E140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1A6039-DEFE-511D-9FFC-78206999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558B221-CA16-F6A6-787A-A40C660EF122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5282704-954C-8326-CAFD-399A8B6DEE0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50" cy="4839902"/>
            <a:chOff x="1200859" y="1478082"/>
            <a:chExt cx="9680550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8F19773-8CD1-E1C4-1E2B-2A12440E03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0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CDB5A2FC-BBFA-8479-4B80-CC681274E19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2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B7FC963-62E0-1640-C1DA-AB198F85F63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1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1DF66F6-D256-103F-CDBE-70814956C58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2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A45D3BE4-D751-2BA2-8773-277857DF6F9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1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7FFABAA-4B94-76B5-F118-5D675DDBE1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2" cy="2419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7688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76BE-FC67-94AB-75FF-17A5899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0C1AAF-8C1B-C7B0-D9EF-865219BA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Template matching definition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9F2159-FD04-AFF0-5936-2135B181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514200B-B058-3E1B-0E6F-8C60C932ECE6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1470463"/>
                <a:ext cx="3810333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100" dirty="0"/>
                  <a:t>The aim of the analysis is finding </a:t>
                </a:r>
                <a:r>
                  <a:rPr lang="en-GB" sz="1100" b="1" dirty="0"/>
                  <a:t>where</a:t>
                </a:r>
                <a:r>
                  <a:rPr lang="en-GB" sz="1100" dirty="0"/>
                  <a:t> a signal has a </a:t>
                </a:r>
                <a:r>
                  <a:rPr lang="en-GB" sz="1100" b="1" dirty="0"/>
                  <a:t>“simple and biphasic” behaviour</a:t>
                </a:r>
                <a:r>
                  <a:rPr lang="en-GB" sz="1100" dirty="0"/>
                  <a:t> rather than a more complex one.</a:t>
                </a:r>
              </a:p>
              <a:p>
                <a:pPr marL="0" indent="0">
                  <a:buNone/>
                </a:pPr>
                <a:r>
                  <a:rPr lang="en-GB" sz="1200" b="1" dirty="0">
                    <a:solidFill>
                      <a:srgbClr val="002060"/>
                    </a:solidFill>
                  </a:rPr>
                  <a:t>Template definition</a:t>
                </a:r>
                <a:r>
                  <a:rPr lang="en-GB" sz="1200" dirty="0">
                    <a:solidFill>
                      <a:srgbClr val="002060"/>
                    </a:solidFill>
                  </a:rPr>
                  <a:t>: </a:t>
                </a:r>
              </a:p>
              <a:p>
                <a:r>
                  <a:rPr lang="en-GB" sz="1100" dirty="0">
                    <a:solidFill>
                      <a:srgbClr val="002060"/>
                    </a:solidFill>
                  </a:rPr>
                  <a:t>TM1:  single period of length T=0.05 seconds of a biphasic wave.</a:t>
                </a:r>
              </a:p>
              <a:p>
                <a:r>
                  <a:rPr lang="en-GB" sz="1100" dirty="0">
                    <a:solidFill>
                      <a:srgbClr val="002060"/>
                    </a:solidFill>
                  </a:rPr>
                  <a:t>TM2: single period of length T=0.05 seconds of a complex-shaped wave.</a:t>
                </a:r>
                <a:endParaRPr lang="en-GB" sz="1050" dirty="0"/>
              </a:p>
              <a:p>
                <a:pPr marL="0" indent="0">
                  <a:buNone/>
                </a:pPr>
                <a:r>
                  <a:rPr lang="en-GB" sz="1100" b="1" dirty="0"/>
                  <a:t>Cross-correlation</a:t>
                </a:r>
                <a:r>
                  <a:rPr lang="en-GB" sz="1100" dirty="0"/>
                  <a:t> </a:t>
                </a:r>
                <a:r>
                  <a:rPr lang="en-GB" sz="1100" b="1" dirty="0"/>
                  <a:t>signal</a:t>
                </a:r>
                <a:r>
                  <a:rPr lang="en-GB" sz="1100" dirty="0"/>
                  <a:t> was computed: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𝑡𝑒𝑚𝑝𝑙𝑎𝑡𝑒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100" b="0" dirty="0"/>
              </a:p>
              <a:p>
                <a:pPr marL="0" indent="0">
                  <a:buNone/>
                </a:pPr>
                <a:r>
                  <a:rPr lang="en-GB" sz="1100" dirty="0"/>
                  <a:t>Where both </a:t>
                </a:r>
                <a:r>
                  <a:rPr lang="en-GB" sz="1100" b="1" dirty="0"/>
                  <a:t>roving trace and template were normalised.</a:t>
                </a:r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/>
                  <a:t>Then for each template the following features were defined directly onto the cross-correlation signal:</a:t>
                </a:r>
              </a:p>
              <a:p>
                <a:r>
                  <a:rPr lang="en-GB" sz="1100" dirty="0"/>
                  <a:t>Maximum value</a:t>
                </a:r>
              </a:p>
              <a:p>
                <a:r>
                  <a:rPr lang="en-GB" sz="1100" dirty="0"/>
                  <a:t>Maximum time position</a:t>
                </a:r>
              </a:p>
              <a:p>
                <a:r>
                  <a:rPr lang="en-GB" sz="1100" dirty="0"/>
                  <a:t>Energy of the signal</a:t>
                </a:r>
                <a:endParaRPr lang="en-GB" sz="1050" dirty="0"/>
              </a:p>
              <a:p>
                <a:pPr marL="0" indent="0">
                  <a:buNone/>
                </a:pPr>
                <a:endParaRPr lang="en-GB" sz="800" dirty="0"/>
              </a:p>
              <a:p>
                <a:pPr>
                  <a:buFont typeface="+mj-lt"/>
                  <a:buAutoNum type="arabicPeriod"/>
                </a:pPr>
                <a:endParaRPr lang="en-GB" sz="300" dirty="0"/>
              </a:p>
              <a:p>
                <a:pPr marL="0" indent="0">
                  <a:buNone/>
                </a:pPr>
                <a:endParaRPr lang="en-GB" sz="110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1470463"/>
                <a:ext cx="3810333" cy="4747457"/>
              </a:xfrm>
              <a:blipFill>
                <a:blip r:embed="rId3"/>
                <a:stretch>
                  <a:fillRect t="-38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AF95C2B-66BB-300D-2C7B-891DCEA4F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4484" y="1566350"/>
            <a:ext cx="4073486" cy="305511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DFE2B3E-043A-D2C1-E573-D608E3DFF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8514" y="1566350"/>
            <a:ext cx="4073485" cy="3055114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9ED69D27-F015-2085-5EE0-CFFA6F595D96}"/>
              </a:ext>
            </a:extLst>
          </p:cNvPr>
          <p:cNvGrpSpPr/>
          <p:nvPr/>
        </p:nvGrpSpPr>
        <p:grpSpPr>
          <a:xfrm>
            <a:off x="5016876" y="1768101"/>
            <a:ext cx="6203276" cy="3870437"/>
            <a:chOff x="5989320" y="1866100"/>
            <a:chExt cx="5935980" cy="3475246"/>
          </a:xfrm>
        </p:grpSpPr>
        <p:pic>
          <p:nvPicPr>
            <p:cNvPr id="10" name="Immagine 9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17EA69EC-C721-4BEE-633A-1EB0FD402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471" r="8575" b="5438"/>
            <a:stretch/>
          </p:blipFill>
          <p:spPr>
            <a:xfrm>
              <a:off x="5989320" y="1866100"/>
              <a:ext cx="5935980" cy="3475246"/>
            </a:xfrm>
            <a:prstGeom prst="rect">
              <a:avLst/>
            </a:prstGeom>
          </p:spPr>
        </p:pic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8E5017C0-94BB-383E-D40D-70FC5682C0CC}"/>
                </a:ext>
              </a:extLst>
            </p:cNvPr>
            <p:cNvSpPr/>
            <p:nvPr/>
          </p:nvSpPr>
          <p:spPr>
            <a:xfrm>
              <a:off x="8402320" y="3870960"/>
              <a:ext cx="81280" cy="812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6A0C8E6-C41C-3881-ED33-E89B884492B7}"/>
                    </a:ext>
                  </a:extLst>
                </p:cNvPr>
                <p:cNvSpPr txBox="1"/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𝑝𝑒𝑎𝑘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6A0C8E6-C41C-3881-ED33-E89B8844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blipFill>
                  <a:blip r:embed="rId7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309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6984</TotalTime>
  <Words>1423</Words>
  <Application>Microsoft Office PowerPoint</Application>
  <PresentationFormat>Widescreen</PresentationFormat>
  <Paragraphs>280</Paragraphs>
  <Slides>23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8" baseType="lpstr">
      <vt:lpstr>Aptos</vt:lpstr>
      <vt:lpstr>Arial</vt:lpstr>
      <vt:lpstr>Calibri</vt:lpstr>
      <vt:lpstr>Cambria Math</vt:lpstr>
      <vt:lpstr>1_Tema di Office</vt:lpstr>
      <vt:lpstr>Presentazione standard di PowerPoint</vt:lpstr>
      <vt:lpstr>Outline </vt:lpstr>
      <vt:lpstr>Outline </vt:lpstr>
      <vt:lpstr>Problem statement: recap </vt:lpstr>
      <vt:lpstr>Outline </vt:lpstr>
      <vt:lpstr>Feature extraction pipeline overview</vt:lpstr>
      <vt:lpstr>Envelope features definition</vt:lpstr>
      <vt:lpstr>Envelope feature extraction: examples of features</vt:lpstr>
      <vt:lpstr>Template matching definition </vt:lpstr>
      <vt:lpstr>TM feature extraction: examples of features</vt:lpstr>
      <vt:lpstr>STFT definition</vt:lpstr>
      <vt:lpstr>STFT feature extraction: examples of features</vt:lpstr>
      <vt:lpstr>Feature correlation analysis</vt:lpstr>
      <vt:lpstr>Outline </vt:lpstr>
      <vt:lpstr>Knowledge based classifier </vt:lpstr>
      <vt:lpstr>Knowledge based classifier performance</vt:lpstr>
      <vt:lpstr>Machine learning approaches</vt:lpstr>
      <vt:lpstr>Tree classifier – optimal subset of features</vt:lpstr>
      <vt:lpstr>MLR classifier – optimal subset of features</vt:lpstr>
      <vt:lpstr>SVM classifier – optimal subset of features</vt:lpstr>
      <vt:lpstr>Model comparison</vt:lpstr>
      <vt:lpstr>Outline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190</cp:revision>
  <dcterms:created xsi:type="dcterms:W3CDTF">2024-05-22T12:11:36Z</dcterms:created>
  <dcterms:modified xsi:type="dcterms:W3CDTF">2025-01-22T14:15:03Z</dcterms:modified>
</cp:coreProperties>
</file>